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31"/>
  </p:notesMasterIdLst>
  <p:sldIdLst>
    <p:sldId id="256" r:id="rId2"/>
    <p:sldId id="259" r:id="rId3"/>
    <p:sldId id="300" r:id="rId4"/>
    <p:sldId id="272" r:id="rId5"/>
    <p:sldId id="295" r:id="rId6"/>
    <p:sldId id="331" r:id="rId7"/>
    <p:sldId id="333" r:id="rId8"/>
    <p:sldId id="332"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273" r:id="rId28"/>
    <p:sldId id="352" r:id="rId29"/>
    <p:sldId id="311" r:id="rId30"/>
  </p:sldIdLst>
  <p:sldSz cx="9144000" cy="5143500" type="screen16x9"/>
  <p:notesSz cx="6858000" cy="9144000"/>
  <p:embeddedFontLst>
    <p:embeddedFont>
      <p:font typeface="Avenir Next LT Pro" panose="020B0504020202020204" pitchFamily="34" charset="0"/>
      <p:regular r:id="rId32"/>
      <p:bold r:id="rId33"/>
      <p:italic r:id="rId34"/>
      <p:boldItalic r:id="rId35"/>
    </p:embeddedFont>
    <p:embeddedFont>
      <p:font typeface="Georgia" panose="02040502050405020303" pitchFamily="18" charset="0"/>
      <p:regular r:id="rId36"/>
      <p:bold r:id="rId37"/>
      <p:italic r:id="rId38"/>
      <p:boldItalic r:id="rId39"/>
    </p:embeddedFont>
    <p:embeddedFont>
      <p:font typeface="Lato" panose="020F0502020204030203" pitchFamily="34" charset="0"/>
      <p:regular r:id="rId40"/>
      <p:bold r:id="rId41"/>
      <p:italic r:id="rId42"/>
      <p:boldItalic r:id="rId43"/>
    </p:embeddedFont>
    <p:embeddedFont>
      <p:font typeface="Raleway"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ction par défaut" id="{DE1B1E5E-A2AB-49F2-BB00-EA353E410AF7}">
          <p14:sldIdLst>
            <p14:sldId id="256"/>
            <p14:sldId id="259"/>
            <p14:sldId id="300"/>
            <p14:sldId id="272"/>
            <p14:sldId id="295"/>
            <p14:sldId id="331"/>
            <p14:sldId id="333"/>
            <p14:sldId id="332"/>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273"/>
            <p14:sldId id="352"/>
            <p14:sldId id="31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9E5E86-FDB1-D2DE-1BC0-2D2499FB65D0}" name="Hélène Carabin" initials="HC" userId="S::helene.carabin@umontreal.ca::8d7a6638-38b9-4f9b-bb5d-b8f28955aa1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A907"/>
    <a:srgbClr val="6D747A"/>
    <a:srgbClr val="99FF99"/>
    <a:srgbClr val="B2E2FE"/>
    <a:srgbClr val="FFC173"/>
    <a:srgbClr val="FE95B9"/>
    <a:srgbClr val="C1CDD7"/>
    <a:srgbClr val="0377BB"/>
    <a:srgbClr val="CBEBFE"/>
    <a:srgbClr val="9FD0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8665B7-6574-423E-A4B5-A6C020D860FF}">
  <a:tblStyle styleId="{C98665B7-6574-423E-A4B5-A6C020D860F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1A8698C-63BC-4B6A-AE92-7E62379B444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59110" autoAdjust="0"/>
  </p:normalViewPr>
  <p:slideViewPr>
    <p:cSldViewPr snapToGrid="0">
      <p:cViewPr varScale="1">
        <p:scale>
          <a:sx n="49" d="100"/>
          <a:sy n="49" d="100"/>
        </p:scale>
        <p:origin x="178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microsoft.com/office/2018/10/relationships/authors" Target="author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iel Mac-Seing" userId="1a2a82f0-1000-402c-9759-89d3287a6610" providerId="ADAL" clId="{53DE58FA-4442-4846-9113-0496A8FEE2A0}"/>
    <pc:docChg chg="undo custSel modSld">
      <pc:chgData name="Muriel Mac-Seing" userId="1a2a82f0-1000-402c-9759-89d3287a6610" providerId="ADAL" clId="{53DE58FA-4442-4846-9113-0496A8FEE2A0}" dt="2025-03-17T13:03:25.887" v="128" actId="6549"/>
      <pc:docMkLst>
        <pc:docMk/>
      </pc:docMkLst>
      <pc:sldChg chg="modSp mod">
        <pc:chgData name="Muriel Mac-Seing" userId="1a2a82f0-1000-402c-9759-89d3287a6610" providerId="ADAL" clId="{53DE58FA-4442-4846-9113-0496A8FEE2A0}" dt="2025-03-17T12:30:09.571" v="30" actId="20577"/>
        <pc:sldMkLst>
          <pc:docMk/>
          <pc:sldMk cId="0" sldId="256"/>
        </pc:sldMkLst>
        <pc:spChg chg="mod">
          <ac:chgData name="Muriel Mac-Seing" userId="1a2a82f0-1000-402c-9759-89d3287a6610" providerId="ADAL" clId="{53DE58FA-4442-4846-9113-0496A8FEE2A0}" dt="2025-03-17T12:30:09.571" v="30" actId="20577"/>
          <ac:spMkLst>
            <pc:docMk/>
            <pc:sldMk cId="0" sldId="256"/>
            <ac:spMk id="88" creationId="{00000000-0000-0000-0000-000000000000}"/>
          </ac:spMkLst>
        </pc:spChg>
      </pc:sldChg>
      <pc:sldChg chg="modSp mod modNotesTx">
        <pc:chgData name="Muriel Mac-Seing" userId="1a2a82f0-1000-402c-9759-89d3287a6610" providerId="ADAL" clId="{53DE58FA-4442-4846-9113-0496A8FEE2A0}" dt="2025-03-17T13:03:25.887" v="128" actId="6549"/>
        <pc:sldMkLst>
          <pc:docMk/>
          <pc:sldMk cId="0" sldId="272"/>
        </pc:sldMkLst>
        <pc:spChg chg="mod">
          <ac:chgData name="Muriel Mac-Seing" userId="1a2a82f0-1000-402c-9759-89d3287a6610" providerId="ADAL" clId="{53DE58FA-4442-4846-9113-0496A8FEE2A0}" dt="2025-03-17T13:02:59.553" v="124" actId="14100"/>
          <ac:spMkLst>
            <pc:docMk/>
            <pc:sldMk cId="0" sldId="272"/>
            <ac:spMk id="247" creationId="{00000000-0000-0000-0000-000000000000}"/>
          </ac:spMkLst>
        </pc:spChg>
        <pc:spChg chg="mod">
          <ac:chgData name="Muriel Mac-Seing" userId="1a2a82f0-1000-402c-9759-89d3287a6610" providerId="ADAL" clId="{53DE58FA-4442-4846-9113-0496A8FEE2A0}" dt="2025-03-17T13:03:10.353" v="126" actId="14100"/>
          <ac:spMkLst>
            <pc:docMk/>
            <pc:sldMk cId="0" sldId="272"/>
            <ac:spMk id="248" creationId="{00000000-0000-0000-0000-000000000000}"/>
          </ac:spMkLst>
        </pc:spChg>
        <pc:spChg chg="mod">
          <ac:chgData name="Muriel Mac-Seing" userId="1a2a82f0-1000-402c-9759-89d3287a6610" providerId="ADAL" clId="{53DE58FA-4442-4846-9113-0496A8FEE2A0}" dt="2025-03-17T13:03:06.380" v="125" actId="14100"/>
          <ac:spMkLst>
            <pc:docMk/>
            <pc:sldMk cId="0" sldId="272"/>
            <ac:spMk id="250" creationId="{00000000-0000-0000-0000-000000000000}"/>
          </ac:spMkLst>
        </pc:spChg>
        <pc:spChg chg="mod">
          <ac:chgData name="Muriel Mac-Seing" userId="1a2a82f0-1000-402c-9759-89d3287a6610" providerId="ADAL" clId="{53DE58FA-4442-4846-9113-0496A8FEE2A0}" dt="2025-03-17T13:03:14.574" v="127" actId="14100"/>
          <ac:spMkLst>
            <pc:docMk/>
            <pc:sldMk cId="0" sldId="272"/>
            <ac:spMk id="251" creationId="{00000000-0000-0000-0000-000000000000}"/>
          </ac:spMkLst>
        </pc:spChg>
      </pc:sldChg>
      <pc:sldChg chg="modNotesTx">
        <pc:chgData name="Muriel Mac-Seing" userId="1a2a82f0-1000-402c-9759-89d3287a6610" providerId="ADAL" clId="{53DE58FA-4442-4846-9113-0496A8FEE2A0}" dt="2025-03-17T12:59:35.894" v="120" actId="20577"/>
        <pc:sldMkLst>
          <pc:docMk/>
          <pc:sldMk cId="0" sldId="273"/>
        </pc:sldMkLst>
      </pc:sldChg>
      <pc:sldChg chg="modNotesTx">
        <pc:chgData name="Muriel Mac-Seing" userId="1a2a82f0-1000-402c-9759-89d3287a6610" providerId="ADAL" clId="{53DE58FA-4442-4846-9113-0496A8FEE2A0}" dt="2025-03-17T12:57:19.260" v="48" actId="20577"/>
        <pc:sldMkLst>
          <pc:docMk/>
          <pc:sldMk cId="3244105612" sldId="295"/>
        </pc:sldMkLst>
      </pc:sldChg>
      <pc:sldChg chg="modNotesTx">
        <pc:chgData name="Muriel Mac-Seing" userId="1a2a82f0-1000-402c-9759-89d3287a6610" providerId="ADAL" clId="{53DE58FA-4442-4846-9113-0496A8FEE2A0}" dt="2025-03-17T12:56:59.399" v="43" actId="113"/>
        <pc:sldMkLst>
          <pc:docMk/>
          <pc:sldMk cId="0" sldId="300"/>
        </pc:sldMkLst>
      </pc:sldChg>
      <pc:sldChg chg="modNotesTx">
        <pc:chgData name="Muriel Mac-Seing" userId="1a2a82f0-1000-402c-9759-89d3287a6610" providerId="ADAL" clId="{53DE58FA-4442-4846-9113-0496A8FEE2A0}" dt="2025-03-17T12:59:43.895" v="123" actId="20577"/>
        <pc:sldMkLst>
          <pc:docMk/>
          <pc:sldMk cId="2665507092" sldId="311"/>
        </pc:sldMkLst>
      </pc:sldChg>
      <pc:sldChg chg="modNotesTx">
        <pc:chgData name="Muriel Mac-Seing" userId="1a2a82f0-1000-402c-9759-89d3287a6610" providerId="ADAL" clId="{53DE58FA-4442-4846-9113-0496A8FEE2A0}" dt="2025-03-17T12:57:28.957" v="58" actId="20577"/>
        <pc:sldMkLst>
          <pc:docMk/>
          <pc:sldMk cId="3563377159" sldId="331"/>
        </pc:sldMkLst>
      </pc:sldChg>
      <pc:sldChg chg="modNotesTx">
        <pc:chgData name="Muriel Mac-Seing" userId="1a2a82f0-1000-402c-9759-89d3287a6610" providerId="ADAL" clId="{53DE58FA-4442-4846-9113-0496A8FEE2A0}" dt="2025-03-17T12:57:49.684" v="66" actId="20577"/>
        <pc:sldMkLst>
          <pc:docMk/>
          <pc:sldMk cId="3928436101" sldId="332"/>
        </pc:sldMkLst>
      </pc:sldChg>
      <pc:sldChg chg="modNotesTx">
        <pc:chgData name="Muriel Mac-Seing" userId="1a2a82f0-1000-402c-9759-89d3287a6610" providerId="ADAL" clId="{53DE58FA-4442-4846-9113-0496A8FEE2A0}" dt="2025-03-17T12:57:39.804" v="62" actId="6549"/>
        <pc:sldMkLst>
          <pc:docMk/>
          <pc:sldMk cId="1197654849" sldId="333"/>
        </pc:sldMkLst>
      </pc:sldChg>
      <pc:sldChg chg="modNotesTx">
        <pc:chgData name="Muriel Mac-Seing" userId="1a2a82f0-1000-402c-9759-89d3287a6610" providerId="ADAL" clId="{53DE58FA-4442-4846-9113-0496A8FEE2A0}" dt="2025-03-17T12:57:56.393" v="70" actId="20577"/>
        <pc:sldMkLst>
          <pc:docMk/>
          <pc:sldMk cId="2948982768" sldId="336"/>
        </pc:sldMkLst>
      </pc:sldChg>
      <pc:sldChg chg="modNotesTx">
        <pc:chgData name="Muriel Mac-Seing" userId="1a2a82f0-1000-402c-9759-89d3287a6610" providerId="ADAL" clId="{53DE58FA-4442-4846-9113-0496A8FEE2A0}" dt="2025-03-17T12:58:05.751" v="75" actId="20577"/>
        <pc:sldMkLst>
          <pc:docMk/>
          <pc:sldMk cId="2858613934" sldId="337"/>
        </pc:sldMkLst>
      </pc:sldChg>
      <pc:sldChg chg="modNotesTx">
        <pc:chgData name="Muriel Mac-Seing" userId="1a2a82f0-1000-402c-9759-89d3287a6610" providerId="ADAL" clId="{53DE58FA-4442-4846-9113-0496A8FEE2A0}" dt="2025-03-17T12:58:12.130" v="80" actId="20577"/>
        <pc:sldMkLst>
          <pc:docMk/>
          <pc:sldMk cId="3198032167" sldId="338"/>
        </pc:sldMkLst>
      </pc:sldChg>
      <pc:sldChg chg="modNotesTx">
        <pc:chgData name="Muriel Mac-Seing" userId="1a2a82f0-1000-402c-9759-89d3287a6610" providerId="ADAL" clId="{53DE58FA-4442-4846-9113-0496A8FEE2A0}" dt="2025-03-17T12:58:17.050" v="84" actId="20577"/>
        <pc:sldMkLst>
          <pc:docMk/>
          <pc:sldMk cId="4187173802" sldId="339"/>
        </pc:sldMkLst>
      </pc:sldChg>
      <pc:sldChg chg="modNotesTx">
        <pc:chgData name="Muriel Mac-Seing" userId="1a2a82f0-1000-402c-9759-89d3287a6610" providerId="ADAL" clId="{53DE58FA-4442-4846-9113-0496A8FEE2A0}" dt="2025-03-17T12:58:24.565" v="87" actId="20577"/>
        <pc:sldMkLst>
          <pc:docMk/>
          <pc:sldMk cId="3815828851" sldId="340"/>
        </pc:sldMkLst>
      </pc:sldChg>
      <pc:sldChg chg="modNotesTx">
        <pc:chgData name="Muriel Mac-Seing" userId="1a2a82f0-1000-402c-9759-89d3287a6610" providerId="ADAL" clId="{53DE58FA-4442-4846-9113-0496A8FEE2A0}" dt="2025-03-17T12:58:31.813" v="91" actId="20577"/>
        <pc:sldMkLst>
          <pc:docMk/>
          <pc:sldMk cId="162701380" sldId="341"/>
        </pc:sldMkLst>
      </pc:sldChg>
      <pc:sldChg chg="modNotesTx">
        <pc:chgData name="Muriel Mac-Seing" userId="1a2a82f0-1000-402c-9759-89d3287a6610" providerId="ADAL" clId="{53DE58FA-4442-4846-9113-0496A8FEE2A0}" dt="2025-03-17T12:58:42.921" v="98" actId="20577"/>
        <pc:sldMkLst>
          <pc:docMk/>
          <pc:sldMk cId="1480959373" sldId="342"/>
        </pc:sldMkLst>
      </pc:sldChg>
      <pc:sldChg chg="modNotesTx">
        <pc:chgData name="Muriel Mac-Seing" userId="1a2a82f0-1000-402c-9759-89d3287a6610" providerId="ADAL" clId="{53DE58FA-4442-4846-9113-0496A8FEE2A0}" dt="2025-03-17T12:58:52.240" v="103" actId="20577"/>
        <pc:sldMkLst>
          <pc:docMk/>
          <pc:sldMk cId="1630559404" sldId="343"/>
        </pc:sldMkLst>
      </pc:sldChg>
      <pc:sldChg chg="modNotesTx">
        <pc:chgData name="Muriel Mac-Seing" userId="1a2a82f0-1000-402c-9759-89d3287a6610" providerId="ADAL" clId="{53DE58FA-4442-4846-9113-0496A8FEE2A0}" dt="2025-03-17T12:58:55.740" v="106" actId="20577"/>
        <pc:sldMkLst>
          <pc:docMk/>
          <pc:sldMk cId="1383526155" sldId="344"/>
        </pc:sldMkLst>
      </pc:sldChg>
      <pc:sldChg chg="modNotesTx">
        <pc:chgData name="Muriel Mac-Seing" userId="1a2a82f0-1000-402c-9759-89d3287a6610" providerId="ADAL" clId="{53DE58FA-4442-4846-9113-0496A8FEE2A0}" dt="2025-03-17T12:59:03.657" v="107"/>
        <pc:sldMkLst>
          <pc:docMk/>
          <pc:sldMk cId="1522308183" sldId="345"/>
        </pc:sldMkLst>
      </pc:sldChg>
      <pc:sldChg chg="modNotesTx">
        <pc:chgData name="Muriel Mac-Seing" userId="1a2a82f0-1000-402c-9759-89d3287a6610" providerId="ADAL" clId="{53DE58FA-4442-4846-9113-0496A8FEE2A0}" dt="2025-03-17T12:59:07.931" v="108"/>
        <pc:sldMkLst>
          <pc:docMk/>
          <pc:sldMk cId="3654050989" sldId="346"/>
        </pc:sldMkLst>
      </pc:sldChg>
      <pc:sldChg chg="modNotesTx">
        <pc:chgData name="Muriel Mac-Seing" userId="1a2a82f0-1000-402c-9759-89d3287a6610" providerId="ADAL" clId="{53DE58FA-4442-4846-9113-0496A8FEE2A0}" dt="2025-03-17T12:59:12.964" v="109"/>
        <pc:sldMkLst>
          <pc:docMk/>
          <pc:sldMk cId="2083140250" sldId="347"/>
        </pc:sldMkLst>
      </pc:sldChg>
      <pc:sldChg chg="modNotesTx">
        <pc:chgData name="Muriel Mac-Seing" userId="1a2a82f0-1000-402c-9759-89d3287a6610" providerId="ADAL" clId="{53DE58FA-4442-4846-9113-0496A8FEE2A0}" dt="2025-03-17T12:59:16.422" v="110"/>
        <pc:sldMkLst>
          <pc:docMk/>
          <pc:sldMk cId="3395739127" sldId="348"/>
        </pc:sldMkLst>
      </pc:sldChg>
      <pc:sldChg chg="modNotesTx">
        <pc:chgData name="Muriel Mac-Seing" userId="1a2a82f0-1000-402c-9759-89d3287a6610" providerId="ADAL" clId="{53DE58FA-4442-4846-9113-0496A8FEE2A0}" dt="2025-03-17T12:59:19.484" v="111"/>
        <pc:sldMkLst>
          <pc:docMk/>
          <pc:sldMk cId="857805756" sldId="349"/>
        </pc:sldMkLst>
      </pc:sldChg>
      <pc:sldChg chg="modNotesTx">
        <pc:chgData name="Muriel Mac-Seing" userId="1a2a82f0-1000-402c-9759-89d3287a6610" providerId="ADAL" clId="{53DE58FA-4442-4846-9113-0496A8FEE2A0}" dt="2025-03-17T12:59:24.481" v="112"/>
        <pc:sldMkLst>
          <pc:docMk/>
          <pc:sldMk cId="2436310239" sldId="350"/>
        </pc:sldMkLst>
      </pc:sldChg>
      <pc:sldChg chg="modNotesTx">
        <pc:chgData name="Muriel Mac-Seing" userId="1a2a82f0-1000-402c-9759-89d3287a6610" providerId="ADAL" clId="{53DE58FA-4442-4846-9113-0496A8FEE2A0}" dt="2025-03-17T12:59:27.312" v="113"/>
        <pc:sldMkLst>
          <pc:docMk/>
          <pc:sldMk cId="723790112" sldId="351"/>
        </pc:sldMkLst>
      </pc:sldChg>
      <pc:sldChg chg="modNotesTx">
        <pc:chgData name="Muriel Mac-Seing" userId="1a2a82f0-1000-402c-9759-89d3287a6610" providerId="ADAL" clId="{53DE58FA-4442-4846-9113-0496A8FEE2A0}" dt="2025-03-17T12:32:04.743" v="42" actId="20577"/>
        <pc:sldMkLst>
          <pc:docMk/>
          <pc:sldMk cId="409093873" sldId="35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dirty="0"/>
              <a:t>MMS</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C5848-83A8-1CC2-8B7F-202CE5AD59A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514F4CB-D861-D753-D013-9358085222AF}"/>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8A8AA81F-D762-8ECF-F527-2E4F3C324959}"/>
              </a:ext>
            </a:extLst>
          </p:cNvPr>
          <p:cNvSpPr>
            <a:spLocks noGrp="1"/>
          </p:cNvSpPr>
          <p:nvPr>
            <p:ph type="body" idx="1"/>
          </p:nvPr>
        </p:nvSpPr>
        <p:spPr/>
        <p: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CA"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41592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D489B-FDCC-D837-B4AA-56CDC30F7AE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35DBC32-C819-2C49-E82A-41C4631D0D61}"/>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98F06DA6-7AF9-E974-B211-505288E17170}"/>
              </a:ext>
            </a:extLst>
          </p:cNvPr>
          <p:cNvSpPr>
            <a:spLocks noGrp="1"/>
          </p:cNvSpPr>
          <p:nvPr>
            <p:ph type="body" idx="1"/>
          </p:nvPr>
        </p:nvSpPr>
        <p:spPr/>
        <p:txBody>
          <a:bodyPr/>
          <a:lstStyle/>
          <a:p>
            <a:pPr marL="139700" indent="0">
              <a:buNone/>
            </a:pPr>
            <a:r>
              <a:rPr lang="fr-FR" sz="1800" b="0" i="0" u="none" strike="noStrike" cap="none" dirty="0">
                <a:solidFill>
                  <a:srgbClr val="000000"/>
                </a:solidFill>
                <a:latin typeface="Arial"/>
                <a:cs typeface="Arial"/>
                <a:sym typeface="Arial"/>
              </a:rPr>
              <a:t>JNN</a:t>
            </a:r>
          </a:p>
          <a:p>
            <a:pPr marL="139700" indent="0">
              <a:buNone/>
            </a:pPr>
            <a:r>
              <a:rPr lang="fr-FR" sz="1800" b="0" i="0" u="none" strike="noStrike" cap="none" dirty="0">
                <a:solidFill>
                  <a:srgbClr val="000000"/>
                </a:solidFill>
                <a:latin typeface="Arial"/>
                <a:cs typeface="Arial"/>
                <a:sym typeface="Arial"/>
              </a:rPr>
              <a:t>S’agissant de la carte géographique des études, comme vous pouvez le voir sur cette représentation: </a:t>
            </a:r>
          </a:p>
          <a:p>
            <a:pPr marL="171450" indent="-171450">
              <a:buFont typeface="Arial" panose="020B0604020202020204" pitchFamily="34" charset="0"/>
              <a:buChar char="•"/>
            </a:pPr>
            <a:r>
              <a:rPr lang="fr-FR" sz="1800" dirty="0"/>
              <a:t>Les études portant sur l’intelligence artificielle et les personnes en situation de handicap sont majoritairement menées dans les régions en bleue foncées dont l’Amérique du Nord (avec les Etats-Unis en chef de file), </a:t>
            </a:r>
          </a:p>
          <a:p>
            <a:pPr marL="171450" indent="-171450">
              <a:buFont typeface="Arial" panose="020B0604020202020204" pitchFamily="34" charset="0"/>
              <a:buChar char="•"/>
            </a:pPr>
            <a:r>
              <a:rPr lang="fr-FR" sz="1800" dirty="0"/>
              <a:t>L’Europe (marquée par la France et le royaume uni) </a:t>
            </a:r>
          </a:p>
          <a:p>
            <a:pPr marL="171450" indent="-171450">
              <a:buFont typeface="Arial" panose="020B0604020202020204" pitchFamily="34" charset="0"/>
              <a:buChar char="•"/>
            </a:pPr>
            <a:r>
              <a:rPr lang="fr-FR" sz="1800" dirty="0"/>
              <a:t>Et L’Asie (avec une grande proportion venant de la chine). </a:t>
            </a:r>
          </a:p>
          <a:p>
            <a:pPr marL="171450" indent="-171450">
              <a:buFont typeface="Arial" panose="020B0604020202020204" pitchFamily="34" charset="0"/>
              <a:buChar char="•"/>
            </a:pPr>
            <a:r>
              <a:rPr lang="fr-FR" sz="1800" dirty="0"/>
              <a:t>L’Amérique Centrale, du Sud, l’Afrique et l’Océanie sont sous-représentés.</a:t>
            </a:r>
          </a:p>
          <a:p>
            <a:pPr marL="342900" lvl="0" indent="-342900" fontAlgn="base">
              <a:buSzPts val="1000"/>
              <a:buFont typeface="Symbol" pitchFamily="2" charset="2"/>
              <a:buChar char=""/>
              <a:tabLst>
                <a:tab pos="457200" algn="l"/>
              </a:tabLst>
            </a:pPr>
            <a:endParaRPr lang="en-CA"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3672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AA3B3-10B7-E6F7-14E6-76307494946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F45B869-D077-A6A2-47E2-6D172EAACD53}"/>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955015DF-586A-C1FE-270F-7179F601D1D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rPr>
              <a:t>JNN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rPr>
              <a:t>En ce qui concerne les types de handicap inclus, classé selon la classification du Handicap du Washington Group de l’Organisation Mondiale de la santé,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rPr>
              <a:t>Il ressort que les handicaps cognitifs (tel que la maladie d’Alzheimer) et moteurs (à l’instar des paralysies médullaires) sont les plus représentés.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rPr>
              <a:t>Nous n’avons pas recensé d’articles traitant de plus d’un handicap.</a:t>
            </a:r>
          </a:p>
        </p:txBody>
      </p:sp>
    </p:spTree>
    <p:extLst>
      <p:ext uri="{BB962C8B-B14F-4D97-AF65-F5344CB8AC3E}">
        <p14:creationId xmlns:p14="http://schemas.microsoft.com/office/powerpoint/2010/main" val="2851039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9E1B8-B19D-2D91-6F69-9E1027D5088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B735CCD-A64B-2F18-D8C5-86A9EE9B553B}"/>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DBDCE637-759B-BB3C-BA66-EEFDE94F4EF5}"/>
              </a:ext>
            </a:extLst>
          </p:cNvPr>
          <p:cNvSpPr>
            <a:spLocks noGrp="1"/>
          </p:cNvSpPr>
          <p:nvPr>
            <p:ph type="body" idx="1"/>
          </p:nvPr>
        </p:nvSpPr>
        <p:spPr/>
        <p:txBody>
          <a:bodyPr/>
          <a:lstStyle/>
          <a:p>
            <a:pPr marL="0" indent="0">
              <a:buFont typeface="Arial" panose="020B0604020202020204" pitchFamily="34" charset="0"/>
              <a:buNone/>
            </a:pPr>
            <a:r>
              <a:rPr lang="fr-CA" sz="2000" dirty="0"/>
              <a:t>JNN</a:t>
            </a:r>
          </a:p>
          <a:p>
            <a:pPr marL="171450" indent="-171450">
              <a:buFont typeface="Arial" panose="020B0604020202020204" pitchFamily="34" charset="0"/>
              <a:buChar char="•"/>
            </a:pPr>
            <a:r>
              <a:rPr lang="fr-CA" sz="2000" dirty="0"/>
              <a:t>Le modèle d’intelligence artificielle le plus utilisé dans les études est la prédiction des résultats de la condition des malades et le diagnostic des maladies.</a:t>
            </a:r>
          </a:p>
          <a:p>
            <a:pPr marL="171450" indent="-171450">
              <a:buFont typeface="Arial" panose="020B0604020202020204" pitchFamily="34" charset="0"/>
              <a:buChar char="•"/>
            </a:pPr>
            <a:r>
              <a:rPr lang="fr-CA" sz="2000" dirty="0"/>
              <a:t>L’intelligence artificielle en tant qu’aide technique pour les personnes en situation de handicap était peu étudiée.</a:t>
            </a:r>
          </a:p>
          <a:p>
            <a:pPr marL="171450" indent="-171450">
              <a:buFont typeface="Arial" panose="020B0604020202020204" pitchFamily="34" charset="0"/>
              <a:buChar char="•"/>
            </a:pPr>
            <a:r>
              <a:rPr lang="fr-CA" sz="2000" dirty="0"/>
              <a:t>Les classifications effectuées par l’IA concernaient le </a:t>
            </a:r>
            <a:r>
              <a:rPr kumimoji="0" lang="fr-CA" sz="3600" b="0" i="0" u="none" strike="noStrike" kern="1200" cap="none" spc="0" normalizeH="0" baseline="0" noProof="0" dirty="0">
                <a:ln>
                  <a:noFill/>
                </a:ln>
                <a:solidFill>
                  <a:prstClr val="white"/>
                </a:solidFill>
                <a:effectLst/>
                <a:uLnTx/>
                <a:uFillTx/>
                <a:latin typeface="Calibri" panose="020F0502020204030204"/>
                <a:ea typeface="+mn-ea"/>
                <a:cs typeface="+mn-cs"/>
              </a:rPr>
              <a:t>regroupement des patients pour une meilleure compréhension</a:t>
            </a:r>
            <a:endParaRPr lang="fr-CA" sz="1800" dirty="0">
              <a:solidFill>
                <a:srgbClr val="FFFFFF"/>
              </a:solidFill>
              <a:latin typeface="Arial" panose="020B0604020202020204" pitchFamily="34" charset="0"/>
              <a:ea typeface="Poppins"/>
              <a:cs typeface="Arial" panose="020B0604020202020204" pitchFamily="34" charset="0"/>
              <a:sym typeface="Poppins"/>
            </a:endParaRPr>
          </a:p>
          <a:p>
            <a:pPr marL="171450" indent="-171450">
              <a:buFont typeface="Arial" panose="020B0604020202020204" pitchFamily="34" charset="0"/>
              <a:buChar char="•"/>
            </a:pPr>
            <a:r>
              <a:rPr lang="fr-CA" sz="1800" dirty="0">
                <a:solidFill>
                  <a:srgbClr val="FFFFFF"/>
                </a:solidFill>
                <a:latin typeface="Arial" panose="020B0604020202020204" pitchFamily="34" charset="0"/>
                <a:cs typeface="Arial" panose="020B0604020202020204" pitchFamily="34" charset="0"/>
                <a:sym typeface="Poppins"/>
              </a:rPr>
              <a:t>Les autres modèles sont:  </a:t>
            </a:r>
            <a:r>
              <a:rPr lang="fr-CA" sz="2000" dirty="0"/>
              <a:t>l’</a:t>
            </a:r>
            <a:r>
              <a:rPr lang="fr-CA" sz="1800" dirty="0">
                <a:solidFill>
                  <a:srgbClr val="FFFFFF"/>
                </a:solidFill>
                <a:latin typeface="Arial" panose="020B0604020202020204" pitchFamily="34" charset="0"/>
                <a:cs typeface="Arial" panose="020B0604020202020204" pitchFamily="34" charset="0"/>
                <a:sym typeface="Poppins"/>
              </a:rPr>
              <a:t>a</a:t>
            </a:r>
            <a:r>
              <a:rPr lang="fr-CA" sz="1800" dirty="0">
                <a:solidFill>
                  <a:srgbClr val="FFFFFF"/>
                </a:solidFill>
                <a:latin typeface="Arial" panose="020B0604020202020204" pitchFamily="34" charset="0"/>
                <a:ea typeface="Poppins"/>
                <a:cs typeface="Arial" panose="020B0604020202020204" pitchFamily="34" charset="0"/>
                <a:sym typeface="Poppins"/>
              </a:rPr>
              <a:t>nalyse des sentiments, la détection des facteurs de risqué, la prise de décision et le regroupement. </a:t>
            </a:r>
            <a:endParaRPr lang="fr-CA" sz="2000" dirty="0"/>
          </a:p>
        </p:txBody>
      </p:sp>
    </p:spTree>
    <p:extLst>
      <p:ext uri="{BB962C8B-B14F-4D97-AF65-F5344CB8AC3E}">
        <p14:creationId xmlns:p14="http://schemas.microsoft.com/office/powerpoint/2010/main" val="3455890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F3DC3-3480-F8FA-A47B-022C4340104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9DA226C-C920-1370-6C58-00CA12743211}"/>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E43ADFD7-3788-3187-8CB2-1BFEC1A5AAF6}"/>
              </a:ext>
            </a:extLst>
          </p:cNvPr>
          <p:cNvSpPr>
            <a:spLocks noGrp="1"/>
          </p:cNvSpPr>
          <p:nvPr>
            <p:ph type="body" idx="1"/>
          </p:nvPr>
        </p:nvSpPr>
        <p:spPr/>
        <p:txBody>
          <a:bodyPr/>
          <a:lstStyle/>
          <a:p>
            <a:pPr marL="139700" indent="0">
              <a:buNone/>
            </a:pPr>
            <a:r>
              <a:rPr lang="fr-FR" sz="2400" dirty="0"/>
              <a:t>JNN</a:t>
            </a:r>
          </a:p>
          <a:p>
            <a:pPr marL="139700" indent="0">
              <a:buNone/>
            </a:pPr>
            <a:r>
              <a:rPr lang="fr-FR" sz="2400" dirty="0"/>
              <a:t>En somme, nous retenons dans cette première partie que:</a:t>
            </a:r>
          </a:p>
          <a:p>
            <a:pPr marL="171450" indent="-171450">
              <a:buFont typeface="Arial" panose="020B0604020202020204" pitchFamily="34" charset="0"/>
              <a:buChar char="•"/>
            </a:pPr>
            <a:r>
              <a:rPr lang="fr-FR" sz="2400" dirty="0"/>
              <a:t>Les états unis, la chine, la France et le </a:t>
            </a:r>
            <a:r>
              <a:rPr lang="fr-CA" sz="2400" noProof="0" dirty="0"/>
              <a:t>royaume uni sont les pays qui mènent principalement des études sur le sujet</a:t>
            </a:r>
          </a:p>
          <a:p>
            <a:pPr marL="171450" indent="-171450">
              <a:buFont typeface="Arial" panose="020B0604020202020204" pitchFamily="34" charset="0"/>
              <a:buChar char="•"/>
            </a:pPr>
            <a:r>
              <a:rPr lang="fr-CA" sz="2400" noProof="0" dirty="0"/>
              <a:t>Le modèle de l’IA de prédiction est le plus utilisé et s’intéresse au Handicap en tant que maladie</a:t>
            </a:r>
          </a:p>
          <a:p>
            <a:pPr marL="171450" indent="-171450">
              <a:buFont typeface="Arial" panose="020B0604020202020204" pitchFamily="34" charset="0"/>
              <a:buChar char="•"/>
            </a:pPr>
            <a:r>
              <a:rPr lang="fr-CA" sz="2400" noProof="0" dirty="0"/>
              <a:t>Les principaux types de handicap relevés dans notre étude sont le handicap cognitif et le handicap moteur</a:t>
            </a:r>
          </a:p>
          <a:p>
            <a:pPr marL="171450" indent="-171450">
              <a:buFont typeface="Arial" panose="020B0604020202020204" pitchFamily="34" charset="0"/>
              <a:buChar char="•"/>
            </a:pPr>
            <a:r>
              <a:rPr lang="fr-CA" sz="2400" noProof="0" dirty="0"/>
              <a:t>Le principal obstacle soulevé est la taille réduite des échantillons. </a:t>
            </a:r>
          </a:p>
          <a:p>
            <a:pPr marL="171450" indent="-171450">
              <a:buFont typeface="Arial" panose="020B0604020202020204" pitchFamily="34" charset="0"/>
              <a:buChar char="•"/>
            </a:pPr>
            <a:r>
              <a:rPr lang="fr-CA" sz="2400" noProof="0" dirty="0"/>
              <a:t>Toutefois, nous n’avons pas identifié des facteurs facilitant l’inclusion des personnes en situation de handicap</a:t>
            </a:r>
          </a:p>
          <a:p>
            <a:pPr marL="171450" indent="-171450">
              <a:buFont typeface="Arial" panose="020B0604020202020204" pitchFamily="34" charset="0"/>
              <a:buChar char="•"/>
            </a:pPr>
            <a:r>
              <a:rPr lang="fr-CA" sz="2400" noProof="0" dirty="0"/>
              <a:t>S’agissant de l’équité, nous relevons une diversité des participants dans les études.</a:t>
            </a:r>
          </a:p>
        </p:txBody>
      </p:sp>
    </p:spTree>
    <p:extLst>
      <p:ext uri="{BB962C8B-B14F-4D97-AF65-F5344CB8AC3E}">
        <p14:creationId xmlns:p14="http://schemas.microsoft.com/office/powerpoint/2010/main" val="3851179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a:extLst>
            <a:ext uri="{FF2B5EF4-FFF2-40B4-BE49-F238E27FC236}">
              <a16:creationId xmlns:a16="http://schemas.microsoft.com/office/drawing/2014/main" id="{9CDB6720-56D3-2A7D-62DD-0CE313C2E0F9}"/>
            </a:ext>
          </a:extLst>
        </p:cNvPr>
        <p:cNvGrpSpPr/>
        <p:nvPr/>
      </p:nvGrpSpPr>
      <p:grpSpPr>
        <a:xfrm>
          <a:off x="0" y="0"/>
          <a:ext cx="0" cy="0"/>
          <a:chOff x="0" y="0"/>
          <a:chExt cx="0" cy="0"/>
        </a:xfrm>
      </p:grpSpPr>
      <p:sp>
        <p:nvSpPr>
          <p:cNvPr id="108" name="Google Shape;108;g35f391192_029:notes">
            <a:extLst>
              <a:ext uri="{FF2B5EF4-FFF2-40B4-BE49-F238E27FC236}">
                <a16:creationId xmlns:a16="http://schemas.microsoft.com/office/drawing/2014/main" id="{A5D58864-59A4-20F8-0C1D-DD6C3B5C5CB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a:extLst>
              <a:ext uri="{FF2B5EF4-FFF2-40B4-BE49-F238E27FC236}">
                <a16:creationId xmlns:a16="http://schemas.microsoft.com/office/drawing/2014/main" id="{0A7F30D1-213C-8A45-3632-A0E82EC7AE5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dirty="0"/>
              <a:t>MMS</a:t>
            </a:r>
            <a:endParaRPr dirty="0"/>
          </a:p>
        </p:txBody>
      </p:sp>
    </p:spTree>
    <p:extLst>
      <p:ext uri="{BB962C8B-B14F-4D97-AF65-F5344CB8AC3E}">
        <p14:creationId xmlns:p14="http://schemas.microsoft.com/office/powerpoint/2010/main" val="78348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BC720-AA7C-142D-E1F9-379CE0795FC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670ACAC-E154-4DD1-2E78-DC7C661764DA}"/>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9560F4C4-0BBE-AFA9-4466-BE0088E649CE}"/>
              </a:ext>
            </a:extLst>
          </p:cNvPr>
          <p:cNvSpPr>
            <a:spLocks noGrp="1"/>
          </p:cNvSpPr>
          <p:nvPr>
            <p:ph type="body" idx="1"/>
          </p:nvPr>
        </p:nvSpPr>
        <p:spPr/>
        <p:txBody>
          <a:bodyPr/>
          <a:lstStyle/>
          <a:p>
            <a:pPr marL="0" indent="0" algn="just" fontAlgn="base">
              <a:buFont typeface="Arial" panose="020B0604020202020204" pitchFamily="34" charset="0"/>
              <a:buNone/>
            </a:pPr>
            <a:r>
              <a:rPr lang="fr-CA" sz="1100" dirty="0">
                <a:solidFill>
                  <a:srgbClr val="000000"/>
                </a:solidFill>
                <a:effectLst/>
                <a:latin typeface="Calibri" panose="020F0502020204030204" pitchFamily="34" charset="0"/>
                <a:ea typeface="Calibri Light" panose="020F0302020204030204" pitchFamily="34" charset="0"/>
                <a:cs typeface="Arial" panose="020B0604020202020204" pitchFamily="34" charset="0"/>
              </a:rPr>
              <a:t>MMS</a:t>
            </a:r>
          </a:p>
        </p:txBody>
      </p:sp>
    </p:spTree>
    <p:extLst>
      <p:ext uri="{BB962C8B-B14F-4D97-AF65-F5344CB8AC3E}">
        <p14:creationId xmlns:p14="http://schemas.microsoft.com/office/powerpoint/2010/main" val="3872833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E77F1-A85B-2214-A408-D8AFA0D6E6A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BD0C691-A82C-7DE2-1E48-7352A99B5EA8}"/>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9F50A64D-9407-827D-8404-18412AEAA5BE}"/>
              </a:ext>
            </a:extLst>
          </p:cNvPr>
          <p:cNvSpPr>
            <a:spLocks noGrp="1"/>
          </p:cNvSpPr>
          <p:nvPr>
            <p:ph type="body" idx="1"/>
          </p:nvPr>
        </p:nvSpPr>
        <p:spPr/>
        <p:txBody>
          <a:bodyPr/>
          <a:lstStyle/>
          <a:p>
            <a:pPr marL="0" indent="0">
              <a:buFont typeface="Arial" panose="020B0604020202020204" pitchFamily="34" charset="0"/>
              <a:buNone/>
            </a:pPr>
            <a:r>
              <a:rPr lang="fr-FR" sz="2000" dirty="0">
                <a:effectLst/>
              </a:rPr>
              <a:t>MMS</a:t>
            </a:r>
          </a:p>
          <a:p>
            <a:pPr marL="171450" indent="-171450">
              <a:buFont typeface="Arial" panose="020B0604020202020204" pitchFamily="34" charset="0"/>
              <a:buChar char="•"/>
            </a:pPr>
            <a:r>
              <a:rPr lang="fr-FR" sz="2000" dirty="0">
                <a:effectLst/>
              </a:rPr>
              <a:t>Il y a une structure de pouvoir sous-jacente à plusieurs thèmes qui ont émergé lorsqu’on a analysé les données. Voici les principaux thèmes que nous avons identifié:</a:t>
            </a:r>
          </a:p>
          <a:p>
            <a:pPr marL="171450" indent="-171450">
              <a:buFont typeface="Arial" panose="020B0604020202020204" pitchFamily="34" charset="0"/>
              <a:buChar char="•"/>
            </a:pPr>
            <a:r>
              <a:rPr lang="fr-FR" sz="2000" dirty="0">
                <a:effectLst/>
              </a:rPr>
              <a:t>La méconnaissance des enjeux et des besoins de laquelle découle la non prise en compte des besoins.</a:t>
            </a:r>
          </a:p>
          <a:p>
            <a:pPr marL="171450" indent="-171450">
              <a:buFont typeface="Arial" panose="020B0604020202020204" pitchFamily="34" charset="0"/>
              <a:buChar char="•"/>
            </a:pPr>
            <a:r>
              <a:rPr lang="fr-FR" sz="2000" dirty="0">
                <a:effectLst/>
              </a:rPr>
              <a:t>L’exclusion des personnes en situation de handicap des applications IA qui donne lieu aussi à la non prise en compte des besoins. La ligne est fine entre ces deux thèmes mais la seconde implique une exclusion en toute connaissance de cause.</a:t>
            </a:r>
          </a:p>
          <a:p>
            <a:pPr marL="171450" indent="-171450">
              <a:buFont typeface="Arial" panose="020B0604020202020204" pitchFamily="34" charset="0"/>
              <a:buChar char="•"/>
            </a:pPr>
            <a:r>
              <a:rPr lang="fr-FR" sz="2000" dirty="0">
                <a:effectLst/>
              </a:rPr>
              <a:t>L’inaccessibilité des interfaces qui se rapporte à une barrière physique.</a:t>
            </a:r>
          </a:p>
          <a:p>
            <a:pPr marL="171450" indent="-171450">
              <a:buFont typeface="Arial" panose="020B0604020202020204" pitchFamily="34" charset="0"/>
              <a:buChar char="•"/>
            </a:pPr>
            <a:r>
              <a:rPr lang="fr-FR" sz="2000" dirty="0">
                <a:effectLst/>
              </a:rPr>
              <a:t>Les barrières financières</a:t>
            </a:r>
          </a:p>
          <a:p>
            <a:pPr marL="171450" indent="-171450">
              <a:buFont typeface="Arial" panose="020B0604020202020204" pitchFamily="34" charset="0"/>
              <a:buChar char="•"/>
            </a:pPr>
            <a:r>
              <a:rPr lang="fr-FR" sz="2000" dirty="0">
                <a:effectLst/>
              </a:rPr>
              <a:t>Les barrières linguistiques qui sont rapportées uniquement par les personnes en situation de handicap</a:t>
            </a:r>
          </a:p>
          <a:p>
            <a:pPr marL="171450" indent="-171450">
              <a:buFont typeface="Arial" panose="020B0604020202020204" pitchFamily="34" charset="0"/>
              <a:buChar char="•"/>
            </a:pPr>
            <a:r>
              <a:rPr lang="fr-FR" sz="2000" dirty="0">
                <a:effectLst/>
              </a:rPr>
              <a:t>Le manque de dialogues intersectoriels</a:t>
            </a:r>
          </a:p>
          <a:p>
            <a:pPr marL="171450" indent="-171450">
              <a:buFont typeface="Arial" panose="020B0604020202020204" pitchFamily="34" charset="0"/>
              <a:buChar char="•"/>
            </a:pPr>
            <a:r>
              <a:rPr lang="fr-FR" sz="2000" dirty="0">
                <a:effectLst/>
              </a:rPr>
              <a:t>Les pistes de solution</a:t>
            </a:r>
          </a:p>
          <a:p>
            <a:pPr marL="171450" indent="-171450">
              <a:buFont typeface="Arial" panose="020B0604020202020204" pitchFamily="34" charset="0"/>
              <a:buChar char="•"/>
            </a:pPr>
            <a:r>
              <a:rPr lang="fr-FR" sz="2000" dirty="0">
                <a:effectLst/>
              </a:rPr>
              <a:t>Nous avons associé tous ces thèmes à des extraits de citation de nos échanges à travers les diapositives qui vont suivre.</a:t>
            </a:r>
            <a:br>
              <a:rPr lang="fr-FR" sz="2000" dirty="0"/>
            </a:br>
            <a:endParaRPr lang="fr-CA" sz="2000" noProof="0" dirty="0"/>
          </a:p>
          <a:p>
            <a:pPr marL="342900" lvl="0" indent="-342900" fontAlgn="base">
              <a:buSzPts val="1000"/>
              <a:buFont typeface="Symbol" pitchFamily="2" charset="2"/>
              <a:buChar char=""/>
              <a:tabLst>
                <a:tab pos="457200" algn="l"/>
              </a:tabLst>
            </a:pPr>
            <a:endParaRPr lang="en-CA"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62410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7C0A7BCE-A557-7A0B-59EA-72AB506104E2}"/>
            </a:ext>
          </a:extLst>
        </p:cNvPr>
        <p:cNvGrpSpPr/>
        <p:nvPr/>
      </p:nvGrpSpPr>
      <p:grpSpPr>
        <a:xfrm>
          <a:off x="0" y="0"/>
          <a:ext cx="0" cy="0"/>
          <a:chOff x="0" y="0"/>
          <a:chExt cx="0" cy="0"/>
        </a:xfrm>
      </p:grpSpPr>
      <p:sp>
        <p:nvSpPr>
          <p:cNvPr id="141" name="Google Shape;141;g35f391192_017:notes">
            <a:extLst>
              <a:ext uri="{FF2B5EF4-FFF2-40B4-BE49-F238E27FC236}">
                <a16:creationId xmlns:a16="http://schemas.microsoft.com/office/drawing/2014/main" id="{39FE73FA-885D-4E64-DB9F-7F8167D62CE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5f391192_017:notes">
            <a:extLst>
              <a:ext uri="{FF2B5EF4-FFF2-40B4-BE49-F238E27FC236}">
                <a16:creationId xmlns:a16="http://schemas.microsoft.com/office/drawing/2014/main" id="{B38B66E8-8DA4-A6FD-01FE-83129BC39C5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Font typeface="Arial" panose="020B0604020202020204" pitchFamily="34" charset="0"/>
              <a:buNone/>
            </a:pPr>
            <a:r>
              <a:rPr lang="fr-CA" dirty="0"/>
              <a:t>MMS</a:t>
            </a:r>
          </a:p>
          <a:p>
            <a:pPr marL="171450" indent="-171450">
              <a:buFont typeface="Arial" panose="020B0604020202020204" pitchFamily="34" charset="0"/>
              <a:buChar char="•"/>
            </a:pPr>
            <a:r>
              <a:rPr lang="fr-CA" dirty="0"/>
              <a:t>Nous rapportons </a:t>
            </a:r>
            <a:r>
              <a:rPr lang="fr-CA" b="1" dirty="0"/>
              <a:t>en vert</a:t>
            </a:r>
            <a:r>
              <a:rPr lang="fr-CA" dirty="0"/>
              <a:t>, les extraits des intervenants en IA et </a:t>
            </a:r>
            <a:r>
              <a:rPr lang="fr-CA" b="1" dirty="0"/>
              <a:t>en bleu </a:t>
            </a:r>
            <a:r>
              <a:rPr lang="fr-CA" dirty="0"/>
              <a:t>les extraits des participants en situation de handicap des groupes de discussion 1 et 2.</a:t>
            </a:r>
          </a:p>
          <a:p>
            <a:pPr marL="171450" indent="-171450">
              <a:buFont typeface="Arial" panose="020B0604020202020204" pitchFamily="34" charset="0"/>
              <a:buChar char="•"/>
            </a:pPr>
            <a:r>
              <a:rPr lang="fr-CA" dirty="0"/>
              <a:t>Notre premier thème qui est la méconnaissance des enjeux et des besoins témoignent de l’ignorance des acteurs des besoins des personnes en situation de handicap de même que ces dernières elles-mêmes par rapport à l’utilisation de l’intelligence artificielle.</a:t>
            </a:r>
            <a:endParaRPr lang="en-CA"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676193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43A8A858-6709-6F2D-2BF2-DD39B1529B18}"/>
            </a:ext>
          </a:extLst>
        </p:cNvPr>
        <p:cNvGrpSpPr/>
        <p:nvPr/>
      </p:nvGrpSpPr>
      <p:grpSpPr>
        <a:xfrm>
          <a:off x="0" y="0"/>
          <a:ext cx="0" cy="0"/>
          <a:chOff x="0" y="0"/>
          <a:chExt cx="0" cy="0"/>
        </a:xfrm>
      </p:grpSpPr>
      <p:sp>
        <p:nvSpPr>
          <p:cNvPr id="141" name="Google Shape;141;g35f391192_017:notes">
            <a:extLst>
              <a:ext uri="{FF2B5EF4-FFF2-40B4-BE49-F238E27FC236}">
                <a16:creationId xmlns:a16="http://schemas.microsoft.com/office/drawing/2014/main" id="{2BDFD181-A51C-E88E-EBBD-7D266A09A74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5f391192_017:notes">
            <a:extLst>
              <a:ext uri="{FF2B5EF4-FFF2-40B4-BE49-F238E27FC236}">
                <a16:creationId xmlns:a16="http://schemas.microsoft.com/office/drawing/2014/main" id="{C0CFB585-A619-F855-C4AC-24F9FDADE28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dirty="0"/>
              <a:t>MMS</a:t>
            </a:r>
            <a:endParaRPr dirty="0"/>
          </a:p>
        </p:txBody>
      </p:sp>
    </p:spTree>
    <p:extLst>
      <p:ext uri="{BB962C8B-B14F-4D97-AF65-F5344CB8AC3E}">
        <p14:creationId xmlns:p14="http://schemas.microsoft.com/office/powerpoint/2010/main" val="3696014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dirty="0"/>
              <a:t>MMS</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0720B8EC-160A-ADEB-C727-E03AC70F49F8}"/>
            </a:ext>
          </a:extLst>
        </p:cNvPr>
        <p:cNvGrpSpPr/>
        <p:nvPr/>
      </p:nvGrpSpPr>
      <p:grpSpPr>
        <a:xfrm>
          <a:off x="0" y="0"/>
          <a:ext cx="0" cy="0"/>
          <a:chOff x="0" y="0"/>
          <a:chExt cx="0" cy="0"/>
        </a:xfrm>
      </p:grpSpPr>
      <p:sp>
        <p:nvSpPr>
          <p:cNvPr id="141" name="Google Shape;141;g35f391192_017:notes">
            <a:extLst>
              <a:ext uri="{FF2B5EF4-FFF2-40B4-BE49-F238E27FC236}">
                <a16:creationId xmlns:a16="http://schemas.microsoft.com/office/drawing/2014/main" id="{B17233FE-B360-30B1-5E67-5184808D3C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5f391192_017:notes">
            <a:extLst>
              <a:ext uri="{FF2B5EF4-FFF2-40B4-BE49-F238E27FC236}">
                <a16:creationId xmlns:a16="http://schemas.microsoft.com/office/drawing/2014/main" id="{F57379A8-C4C6-8E5D-E40C-671889458CE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dirty="0"/>
              <a:t>MMS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956781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BF56DB55-018F-A9E8-6377-270E51E4D79F}"/>
            </a:ext>
          </a:extLst>
        </p:cNvPr>
        <p:cNvGrpSpPr/>
        <p:nvPr/>
      </p:nvGrpSpPr>
      <p:grpSpPr>
        <a:xfrm>
          <a:off x="0" y="0"/>
          <a:ext cx="0" cy="0"/>
          <a:chOff x="0" y="0"/>
          <a:chExt cx="0" cy="0"/>
        </a:xfrm>
      </p:grpSpPr>
      <p:sp>
        <p:nvSpPr>
          <p:cNvPr id="141" name="Google Shape;141;g35f391192_017:notes">
            <a:extLst>
              <a:ext uri="{FF2B5EF4-FFF2-40B4-BE49-F238E27FC236}">
                <a16:creationId xmlns:a16="http://schemas.microsoft.com/office/drawing/2014/main" id="{60EF8E6D-6442-DFF0-AD95-3E856B776BD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5f391192_017:notes">
            <a:extLst>
              <a:ext uri="{FF2B5EF4-FFF2-40B4-BE49-F238E27FC236}">
                <a16:creationId xmlns:a16="http://schemas.microsoft.com/office/drawing/2014/main" id="{0F7DD5E8-9105-40F2-E8C3-39B1D49B1B1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dirty="0"/>
              <a:t>MMS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030014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E142A6C4-9272-FE24-BFDB-0E7BA21EE583}"/>
            </a:ext>
          </a:extLst>
        </p:cNvPr>
        <p:cNvGrpSpPr/>
        <p:nvPr/>
      </p:nvGrpSpPr>
      <p:grpSpPr>
        <a:xfrm>
          <a:off x="0" y="0"/>
          <a:ext cx="0" cy="0"/>
          <a:chOff x="0" y="0"/>
          <a:chExt cx="0" cy="0"/>
        </a:xfrm>
      </p:grpSpPr>
      <p:sp>
        <p:nvSpPr>
          <p:cNvPr id="141" name="Google Shape;141;g35f391192_017:notes">
            <a:extLst>
              <a:ext uri="{FF2B5EF4-FFF2-40B4-BE49-F238E27FC236}">
                <a16:creationId xmlns:a16="http://schemas.microsoft.com/office/drawing/2014/main" id="{C1274449-8396-CBE1-2D30-AB088CE3A93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5f391192_017:notes">
            <a:extLst>
              <a:ext uri="{FF2B5EF4-FFF2-40B4-BE49-F238E27FC236}">
                <a16:creationId xmlns:a16="http://schemas.microsoft.com/office/drawing/2014/main" id="{28F80178-E8A2-6AB7-E201-7A987BA9E4B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dirty="0"/>
              <a:t>MMS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716286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1C53DB9D-A3FE-C323-6DBD-0EA49BF829C6}"/>
            </a:ext>
          </a:extLst>
        </p:cNvPr>
        <p:cNvGrpSpPr/>
        <p:nvPr/>
      </p:nvGrpSpPr>
      <p:grpSpPr>
        <a:xfrm>
          <a:off x="0" y="0"/>
          <a:ext cx="0" cy="0"/>
          <a:chOff x="0" y="0"/>
          <a:chExt cx="0" cy="0"/>
        </a:xfrm>
      </p:grpSpPr>
      <p:sp>
        <p:nvSpPr>
          <p:cNvPr id="141" name="Google Shape;141;g35f391192_017:notes">
            <a:extLst>
              <a:ext uri="{FF2B5EF4-FFF2-40B4-BE49-F238E27FC236}">
                <a16:creationId xmlns:a16="http://schemas.microsoft.com/office/drawing/2014/main" id="{9670821E-B9FB-2876-9EAD-DDC7A665B7E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5f391192_017:notes">
            <a:extLst>
              <a:ext uri="{FF2B5EF4-FFF2-40B4-BE49-F238E27FC236}">
                <a16:creationId xmlns:a16="http://schemas.microsoft.com/office/drawing/2014/main" id="{3F021FBC-16B2-18CA-CB81-D26E57EF384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dirty="0"/>
              <a:t>MMS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41806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0B1EE945-5A5C-FF39-F0E7-F5528B0DF1F9}"/>
            </a:ext>
          </a:extLst>
        </p:cNvPr>
        <p:cNvGrpSpPr/>
        <p:nvPr/>
      </p:nvGrpSpPr>
      <p:grpSpPr>
        <a:xfrm>
          <a:off x="0" y="0"/>
          <a:ext cx="0" cy="0"/>
          <a:chOff x="0" y="0"/>
          <a:chExt cx="0" cy="0"/>
        </a:xfrm>
      </p:grpSpPr>
      <p:sp>
        <p:nvSpPr>
          <p:cNvPr id="141" name="Google Shape;141;g35f391192_017:notes">
            <a:extLst>
              <a:ext uri="{FF2B5EF4-FFF2-40B4-BE49-F238E27FC236}">
                <a16:creationId xmlns:a16="http://schemas.microsoft.com/office/drawing/2014/main" id="{AF8578B1-818F-5F8D-DE3A-2A4F5BE2B5B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5f391192_017:notes">
            <a:extLst>
              <a:ext uri="{FF2B5EF4-FFF2-40B4-BE49-F238E27FC236}">
                <a16:creationId xmlns:a16="http://schemas.microsoft.com/office/drawing/2014/main" id="{7E7B31BB-1A4A-19C2-74DC-438F65E1235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dirty="0"/>
              <a:t>MMS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761413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0C8B10E7-A8CD-E033-F10F-D84112A58743}"/>
            </a:ext>
          </a:extLst>
        </p:cNvPr>
        <p:cNvGrpSpPr/>
        <p:nvPr/>
      </p:nvGrpSpPr>
      <p:grpSpPr>
        <a:xfrm>
          <a:off x="0" y="0"/>
          <a:ext cx="0" cy="0"/>
          <a:chOff x="0" y="0"/>
          <a:chExt cx="0" cy="0"/>
        </a:xfrm>
      </p:grpSpPr>
      <p:sp>
        <p:nvSpPr>
          <p:cNvPr id="141" name="Google Shape;141;g35f391192_017:notes">
            <a:extLst>
              <a:ext uri="{FF2B5EF4-FFF2-40B4-BE49-F238E27FC236}">
                <a16:creationId xmlns:a16="http://schemas.microsoft.com/office/drawing/2014/main" id="{2124D2F7-0427-877C-9C2D-17BBA6FA270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5f391192_017:notes">
            <a:extLst>
              <a:ext uri="{FF2B5EF4-FFF2-40B4-BE49-F238E27FC236}">
                <a16:creationId xmlns:a16="http://schemas.microsoft.com/office/drawing/2014/main" id="{FD597B6A-73C2-2F7A-A6EC-1514E0BB34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dirty="0"/>
              <a:t>MMS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8418277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64EFF5C4-70CC-478E-850C-8E1FCF0B1D07}"/>
            </a:ext>
          </a:extLst>
        </p:cNvPr>
        <p:cNvGrpSpPr/>
        <p:nvPr/>
      </p:nvGrpSpPr>
      <p:grpSpPr>
        <a:xfrm>
          <a:off x="0" y="0"/>
          <a:ext cx="0" cy="0"/>
          <a:chOff x="0" y="0"/>
          <a:chExt cx="0" cy="0"/>
        </a:xfrm>
      </p:grpSpPr>
      <p:sp>
        <p:nvSpPr>
          <p:cNvPr id="141" name="Google Shape;141;g35f391192_017:notes">
            <a:extLst>
              <a:ext uri="{FF2B5EF4-FFF2-40B4-BE49-F238E27FC236}">
                <a16:creationId xmlns:a16="http://schemas.microsoft.com/office/drawing/2014/main" id="{41353555-7604-AA2D-D1FA-8E0492E97E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5f391192_017:notes">
            <a:extLst>
              <a:ext uri="{FF2B5EF4-FFF2-40B4-BE49-F238E27FC236}">
                <a16:creationId xmlns:a16="http://schemas.microsoft.com/office/drawing/2014/main" id="{3956AE19-256E-FF68-CA18-291A66E227C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dirty="0"/>
              <a:t>MMS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2873458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gn="l">
              <a:buSzPct val="100000"/>
              <a:buFont typeface="Arial" panose="020B0604020202020204" pitchFamily="34" charset="0"/>
              <a:buNone/>
            </a:pPr>
            <a:r>
              <a:rPr lang="fr-CA" sz="1100" dirty="0"/>
              <a:t>MMS</a:t>
            </a:r>
          </a:p>
          <a:p>
            <a:pPr marL="571500" indent="-571500" algn="l">
              <a:buSzPct val="100000"/>
              <a:buFont typeface="Arial" panose="020B0604020202020204" pitchFamily="34" charset="0"/>
              <a:buChar char="•"/>
            </a:pPr>
            <a:r>
              <a:rPr lang="fr-CA" sz="1100" dirty="0"/>
              <a:t>Importance de documenter les besoins &amp; réalités des PSH en matière d’IA, santé et autres secteurs.</a:t>
            </a:r>
          </a:p>
          <a:p>
            <a:pPr marL="571500" indent="-571500" algn="l">
              <a:buSzPct val="100000"/>
              <a:buFont typeface="Arial" panose="020B0604020202020204" pitchFamily="34" charset="0"/>
              <a:buChar char="•"/>
            </a:pPr>
            <a:r>
              <a:rPr lang="fr-CA" sz="1100" dirty="0"/>
              <a:t>Nécessité de plus de collaborations intersectorielles (IA &amp; handicap) pour répondre aux besoins des PSH.</a:t>
            </a:r>
          </a:p>
          <a:p>
            <a:pPr marL="571500" indent="-571500" algn="l">
              <a:buSzPct val="100000"/>
              <a:buFont typeface="Arial" panose="020B0604020202020204" pitchFamily="34" charset="0"/>
              <a:buChar char="•"/>
            </a:pPr>
            <a:r>
              <a:rPr lang="fr-CA" sz="1100" dirty="0"/>
              <a:t>Besoin d’inclure les PSH avec différents handicaps dans le processus de développement des applications en IA (incluant la constitution des bases de données).</a:t>
            </a:r>
          </a:p>
          <a:p>
            <a:pPr marL="571500" indent="-571500" algn="l">
              <a:buSzPct val="100000"/>
              <a:buFont typeface="Arial" panose="020B0604020202020204" pitchFamily="34" charset="0"/>
              <a:buChar char="•"/>
            </a:pPr>
            <a:r>
              <a:rPr lang="fr-CA" sz="1100" dirty="0"/>
              <a:t>Assurer une accessibilité effective des interfaces &amp; applications en IA pour les PSH avec différents handicaps.</a:t>
            </a:r>
          </a:p>
          <a:p>
            <a:pPr marL="571500" indent="-571500" algn="l">
              <a:buSzPct val="100000"/>
              <a:buFont typeface="Arial" panose="020B0604020202020204" pitchFamily="34" charset="0"/>
              <a:buChar char="•"/>
            </a:pPr>
            <a:r>
              <a:rPr lang="fr-CA" sz="1100" dirty="0"/>
              <a:t>Importance d’avoir des incitatifs autour des impacts de l’IA avec et pour les PSH (recommandation).</a:t>
            </a:r>
          </a:p>
          <a:p>
            <a:pPr marL="0" lvl="0" indent="0" algn="l" rtl="0">
              <a:spcBef>
                <a:spcPts val="0"/>
              </a:spcBef>
              <a:spcAft>
                <a:spcPts val="0"/>
              </a:spcAft>
              <a:buNone/>
            </a:pPr>
            <a:endParaRPr lang="en-CA" noProof="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a:extLst>
            <a:ext uri="{FF2B5EF4-FFF2-40B4-BE49-F238E27FC236}">
              <a16:creationId xmlns:a16="http://schemas.microsoft.com/office/drawing/2014/main" id="{016268AE-7BF9-D763-25EF-49FAA97BF891}"/>
            </a:ext>
          </a:extLst>
        </p:cNvPr>
        <p:cNvGrpSpPr/>
        <p:nvPr/>
      </p:nvGrpSpPr>
      <p:grpSpPr>
        <a:xfrm>
          <a:off x="0" y="0"/>
          <a:ext cx="0" cy="0"/>
          <a:chOff x="0" y="0"/>
          <a:chExt cx="0" cy="0"/>
        </a:xfrm>
      </p:grpSpPr>
      <p:sp>
        <p:nvSpPr>
          <p:cNvPr id="108" name="Google Shape;108;g35f391192_029:notes">
            <a:extLst>
              <a:ext uri="{FF2B5EF4-FFF2-40B4-BE49-F238E27FC236}">
                <a16:creationId xmlns:a16="http://schemas.microsoft.com/office/drawing/2014/main" id="{B7F9C648-6AA9-1A21-2DDD-77C9D561739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a:extLst>
              <a:ext uri="{FF2B5EF4-FFF2-40B4-BE49-F238E27FC236}">
                <a16:creationId xmlns:a16="http://schemas.microsoft.com/office/drawing/2014/main" id="{3C9CEA27-1A3D-5B71-C15F-A8DC64366A9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dirty="0"/>
              <a:t>JNN</a:t>
            </a:r>
            <a:endParaRPr dirty="0"/>
          </a:p>
        </p:txBody>
      </p:sp>
    </p:spTree>
    <p:extLst>
      <p:ext uri="{BB962C8B-B14F-4D97-AF65-F5344CB8AC3E}">
        <p14:creationId xmlns:p14="http://schemas.microsoft.com/office/powerpoint/2010/main" val="2319896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JNN</a:t>
            </a:r>
          </a:p>
        </p:txBody>
      </p:sp>
    </p:spTree>
    <p:extLst>
      <p:ext uri="{BB962C8B-B14F-4D97-AF65-F5344CB8AC3E}">
        <p14:creationId xmlns:p14="http://schemas.microsoft.com/office/powerpoint/2010/main" val="2546659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 typeface="Arial" panose="020B0604020202020204" pitchFamily="34" charset="0"/>
              <a:buNone/>
            </a:pPr>
            <a:r>
              <a:rPr lang="fr-CA" b="0" dirty="0"/>
              <a:t>MMS</a:t>
            </a:r>
          </a:p>
          <a:p>
            <a:pPr marL="171450" lvl="0" indent="-171450" algn="l" rtl="0">
              <a:spcBef>
                <a:spcPts val="0"/>
              </a:spcBef>
              <a:spcAft>
                <a:spcPts val="0"/>
              </a:spcAft>
              <a:buFont typeface="Arial" panose="020B0604020202020204" pitchFamily="34" charset="0"/>
              <a:buChar char="•"/>
            </a:pPr>
            <a:r>
              <a:rPr lang="fr-CA" b="1" dirty="0"/>
              <a:t>L’intelligence artificielle ou l’IA est de toutes les nouvelles dernièrement</a:t>
            </a:r>
            <a:r>
              <a:rPr lang="fr-CA" dirty="0"/>
              <a:t>. Elle nous promet surtout des avancées technologiques relatives à la performance d’activités dans plusieurs secteurs tels que la santé, l’éducation, la communication et les finances en autres.</a:t>
            </a:r>
          </a:p>
          <a:p>
            <a:pPr marL="171450" lvl="0" indent="-171450" algn="l" rtl="0">
              <a:spcBef>
                <a:spcPts val="0"/>
              </a:spcBef>
              <a:spcAft>
                <a:spcPts val="0"/>
              </a:spcAft>
              <a:buFont typeface="Arial" panose="020B0604020202020204" pitchFamily="34" charset="0"/>
              <a:buChar char="•"/>
            </a:pPr>
            <a:r>
              <a:rPr lang="fr-CA" dirty="0"/>
              <a:t>L’Intelligence artificielle se définit comme un programme informatique capable </a:t>
            </a:r>
            <a:r>
              <a:rPr lang="fr-CA" sz="1100" dirty="0">
                <a:effectLst/>
                <a:latin typeface="Calibri" panose="020F0502020204030204" pitchFamily="34" charset="0"/>
                <a:ea typeface="PMingLiU" panose="02020500000000000000" pitchFamily="18" charset="-120"/>
                <a:cs typeface="Arial" panose="020B0604020202020204" pitchFamily="34" charset="0"/>
              </a:rPr>
              <a:t>d'exécuter des tâches normalement attribuées à l'intelligence humaine pour améliorer les performances, l’efficacité et l’efficience dans les processus décisionnels associés à des activités complexes ou voire répétitives et dangereuses pour les humains.</a:t>
            </a:r>
          </a:p>
          <a:p>
            <a:pPr marL="171450" lvl="0" indent="-171450" algn="l" rtl="0">
              <a:spcBef>
                <a:spcPts val="0"/>
              </a:spcBef>
              <a:spcAft>
                <a:spcPts val="0"/>
              </a:spcAft>
              <a:buFont typeface="Arial" panose="020B0604020202020204" pitchFamily="34" charset="0"/>
              <a:buChar char="•"/>
            </a:pPr>
            <a:r>
              <a:rPr lang="fr-CA" sz="1100" b="1" dirty="0">
                <a:effectLst/>
                <a:latin typeface="Calibri" panose="020F0502020204030204" pitchFamily="34" charset="0"/>
                <a:ea typeface="PMingLiU" panose="02020500000000000000" pitchFamily="18" charset="-120"/>
                <a:cs typeface="Arial" panose="020B0604020202020204" pitchFamily="34" charset="0"/>
              </a:rPr>
              <a:t>Or, elle l’IA omet souvent les PSH qui </a:t>
            </a:r>
            <a:r>
              <a:rPr lang="fr-CA" sz="1100" dirty="0">
                <a:effectLst/>
                <a:latin typeface="Calibri" panose="020F0502020204030204" pitchFamily="34" charset="0"/>
                <a:ea typeface="PMingLiU" panose="02020500000000000000" pitchFamily="18" charset="-120"/>
                <a:cs typeface="Arial" panose="020B0604020202020204" pitchFamily="34" charset="0"/>
              </a:rPr>
              <a:t>constituent 1 personne sur 6 (16%) de la population mondiale ou 1.3 milliards de personnes qui vivent avec un handicap physique, sensoriel ou cognitif, ou 27% au Canada et 16% au Québec.</a:t>
            </a:r>
          </a:p>
          <a:p>
            <a:pPr marL="171450" lvl="0" indent="-171450" algn="l" rtl="0">
              <a:spcBef>
                <a:spcPts val="0"/>
              </a:spcBef>
              <a:spcAft>
                <a:spcPts val="0"/>
              </a:spcAft>
              <a:buFont typeface="Arial" panose="020B0604020202020204" pitchFamily="34" charset="0"/>
              <a:buChar char="•"/>
            </a:pPr>
            <a:r>
              <a:rPr lang="fr-CA" sz="1100" b="1" dirty="0">
                <a:effectLst/>
                <a:latin typeface="Calibri" panose="020F0502020204030204" pitchFamily="34" charset="0"/>
                <a:ea typeface="PMingLiU" panose="02020500000000000000" pitchFamily="18" charset="-120"/>
                <a:cs typeface="Arial" panose="020B0604020202020204" pitchFamily="34" charset="0"/>
              </a:rPr>
              <a:t>Elles sont souvent exclues et discriminées </a:t>
            </a:r>
            <a:r>
              <a:rPr lang="fr-CA" sz="1100" dirty="0">
                <a:effectLst/>
                <a:latin typeface="Calibri" panose="020F0502020204030204" pitchFamily="34" charset="0"/>
                <a:ea typeface="PMingLiU" panose="02020500000000000000" pitchFamily="18" charset="-120"/>
                <a:cs typeface="Arial" panose="020B0604020202020204" pitchFamily="34" charset="0"/>
              </a:rPr>
              <a:t>en raison de leur handicap et rencontrent de multiples barrières d’accès et d’utilisations de services. Par exemple, à cause de l’hétérogénéité des PSH, elles sont souvent exclues des algorithmes d’IA étant considérées comme des données aberrantes (outliers).</a:t>
            </a:r>
          </a:p>
          <a:p>
            <a:pPr marL="171450" lvl="0" indent="-171450" algn="l" rtl="0">
              <a:spcBef>
                <a:spcPts val="0"/>
              </a:spcBef>
              <a:spcAft>
                <a:spcPts val="0"/>
              </a:spcAft>
              <a:buFont typeface="Arial" panose="020B0604020202020204" pitchFamily="34" charset="0"/>
              <a:buChar char="•"/>
            </a:pPr>
            <a:r>
              <a:rPr lang="fr-CA" b="1" dirty="0"/>
              <a:t>Mais quant est-il </a:t>
            </a:r>
            <a:r>
              <a:rPr lang="fr-CA" dirty="0"/>
              <a:t>des relations entre l’IA et les personnes en situation de handicap en termes d’applications de l’IA?</a:t>
            </a:r>
          </a:p>
          <a:p>
            <a:pPr marL="171450" lvl="0" indent="-171450" algn="l" rtl="0">
              <a:spcBef>
                <a:spcPts val="0"/>
              </a:spcBef>
              <a:spcAft>
                <a:spcPts val="0"/>
              </a:spcAft>
              <a:buFont typeface="Arial" panose="020B0604020202020204" pitchFamily="34" charset="0"/>
              <a:buChar char="•"/>
            </a:pPr>
            <a:r>
              <a:rPr lang="fr-CA" dirty="0"/>
              <a:t>C’est une question à laquelle ce projet a tenté de répondre et qui est en droite ligne </a:t>
            </a:r>
            <a:r>
              <a:rPr lang="fr-CA" b="1" dirty="0"/>
              <a:t>avec les principes de la Déclaration de Montréal </a:t>
            </a:r>
            <a:r>
              <a:rPr lang="fr-CA" dirty="0"/>
              <a:t>IA responsable dans le cadre de laquelle les enjeux d’équité et d’inclusion et les échanges sont essentiels.</a:t>
            </a:r>
            <a:endParaRPr lang="fr-CA" noProof="0" dirty="0"/>
          </a:p>
          <a:p>
            <a:pPr marL="0" lvl="0" indent="0" algn="l" rtl="0">
              <a:spcBef>
                <a:spcPts val="0"/>
              </a:spcBef>
              <a:spcAft>
                <a:spcPts val="0"/>
              </a:spcAft>
              <a:buNone/>
            </a:pPr>
            <a:endParaRPr lang="en-CA" noProof="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CA" b="0" dirty="0"/>
              <a:t>MMS</a:t>
            </a:r>
          </a:p>
          <a:p>
            <a:pPr marL="171450" indent="-171450">
              <a:buFont typeface="Arial" panose="020B0604020202020204" pitchFamily="34" charset="0"/>
              <a:buChar char="•"/>
            </a:pPr>
            <a:r>
              <a:rPr lang="fr-CA" noProof="0" dirty="0"/>
              <a:t>Pour répondre aux enjeux mentionnés dans le contexte, nous avons 3 objectifs de recherche qui se déclinent aussi en 3 phases.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1" noProof="0" dirty="0"/>
              <a:t>Le premier objectif </a:t>
            </a:r>
            <a:r>
              <a:rPr lang="fr-CA" noProof="0" dirty="0"/>
              <a:t>visait à </a:t>
            </a:r>
            <a:r>
              <a:rPr lang="fr-CA" sz="1100" noProof="0" dirty="0">
                <a:latin typeface="Lato"/>
                <a:ea typeface="Lato"/>
                <a:cs typeface="Lato"/>
                <a:sym typeface="Lato"/>
              </a:rPr>
              <a:t>s</a:t>
            </a:r>
            <a:r>
              <a:rPr lang="fr-CA" sz="1100" dirty="0" err="1">
                <a:latin typeface="Lato"/>
                <a:ea typeface="Lato"/>
                <a:cs typeface="Lato"/>
                <a:sym typeface="Lato"/>
              </a:rPr>
              <a:t>ynthétiser</a:t>
            </a:r>
            <a:r>
              <a:rPr lang="fr-FR" sz="1100" dirty="0">
                <a:latin typeface="Lato"/>
                <a:ea typeface="Lato"/>
                <a:cs typeface="Lato"/>
                <a:sym typeface="Lato"/>
              </a:rPr>
              <a:t> les connaissances &amp; identifier les lacunes dans la littérature existante.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b="1" dirty="0">
                <a:latin typeface="Lato"/>
                <a:ea typeface="Lato"/>
                <a:cs typeface="Lato"/>
                <a:sym typeface="Lato"/>
              </a:rPr>
              <a:t>Le deuxième objectif </a:t>
            </a:r>
            <a:r>
              <a:rPr lang="fr-FR" sz="1100" dirty="0">
                <a:latin typeface="Lato"/>
                <a:ea typeface="Lato"/>
                <a:cs typeface="Lato"/>
                <a:sym typeface="Lato"/>
              </a:rPr>
              <a:t>visait à recueillir les </a:t>
            </a:r>
            <a:r>
              <a:rPr lang="fr-CA" sz="1100" dirty="0">
                <a:latin typeface="Lato"/>
                <a:ea typeface="Lato"/>
                <a:cs typeface="Lato"/>
                <a:sym typeface="Lato"/>
              </a:rPr>
              <a:t>perspectives des experts en IA et des PSH quant aux applications IA et le </a:t>
            </a:r>
            <a:r>
              <a:rPr lang="fr-CA" sz="1100">
                <a:latin typeface="Lato"/>
                <a:ea typeface="Lato"/>
                <a:cs typeface="Lato"/>
                <a:sym typeface="Lato"/>
              </a:rPr>
              <a:t>handicap.</a:t>
            </a:r>
            <a:endParaRPr lang="fr-CA" sz="1100" dirty="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a:extLst>
            <a:ext uri="{FF2B5EF4-FFF2-40B4-BE49-F238E27FC236}">
              <a16:creationId xmlns:a16="http://schemas.microsoft.com/office/drawing/2014/main" id="{8B83E72A-438A-C8FA-22B3-D05DD18E1E0C}"/>
            </a:ext>
          </a:extLst>
        </p:cNvPr>
        <p:cNvGrpSpPr/>
        <p:nvPr/>
      </p:nvGrpSpPr>
      <p:grpSpPr>
        <a:xfrm>
          <a:off x="0" y="0"/>
          <a:ext cx="0" cy="0"/>
          <a:chOff x="0" y="0"/>
          <a:chExt cx="0" cy="0"/>
        </a:xfrm>
      </p:grpSpPr>
      <p:sp>
        <p:nvSpPr>
          <p:cNvPr id="108" name="Google Shape;108;g35f391192_029:notes">
            <a:extLst>
              <a:ext uri="{FF2B5EF4-FFF2-40B4-BE49-F238E27FC236}">
                <a16:creationId xmlns:a16="http://schemas.microsoft.com/office/drawing/2014/main" id="{80DA4E03-D446-0AB7-8BCB-8E76D6877F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a:extLst>
              <a:ext uri="{FF2B5EF4-FFF2-40B4-BE49-F238E27FC236}">
                <a16:creationId xmlns:a16="http://schemas.microsoft.com/office/drawing/2014/main" id="{4B25B99A-611F-40DB-0CD4-3264AC48ECD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dirty="0"/>
              <a:t>JNN</a:t>
            </a:r>
            <a:endParaRPr dirty="0"/>
          </a:p>
        </p:txBody>
      </p:sp>
    </p:spTree>
    <p:extLst>
      <p:ext uri="{BB962C8B-B14F-4D97-AF65-F5344CB8AC3E}">
        <p14:creationId xmlns:p14="http://schemas.microsoft.com/office/powerpoint/2010/main" val="4167026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b="0" dirty="0"/>
              <a:t>JNN</a:t>
            </a:r>
          </a:p>
        </p:txBody>
      </p:sp>
    </p:spTree>
    <p:extLst>
      <p:ext uri="{BB962C8B-B14F-4D97-AF65-F5344CB8AC3E}">
        <p14:creationId xmlns:p14="http://schemas.microsoft.com/office/powerpoint/2010/main" val="228462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95F89-D20A-F467-0DF7-79D36A36E81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CFFA8D3-3C7B-1C92-B04D-200CD2F8215F}"/>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71063FFD-2545-B826-0333-F34D19D3FF7E}"/>
              </a:ext>
            </a:extLst>
          </p:cNvPr>
          <p:cNvSpPr>
            <a:spLocks noGrp="1"/>
          </p:cNvSpPr>
          <p:nvPr>
            <p:ph type="body" idx="1"/>
          </p:nvPr>
        </p:nvSpPr>
        <p:spPr/>
        <p:txBody>
          <a:bodyPr/>
          <a:lstStyle/>
          <a:p>
            <a:pPr marL="0" marR="0" lvl="0" indent="0" algn="just" defTabSz="914400" rtl="0" eaLnBrk="1" fontAlgn="base"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CA" b="0" dirty="0"/>
              <a:t>JNN</a:t>
            </a:r>
          </a:p>
          <a:p>
            <a:pPr marL="285750" indent="-285750" algn="just" fontAlgn="base">
              <a:buFont typeface="Arial" panose="020B0604020202020204" pitchFamily="34" charset="0"/>
              <a:buChar char="•"/>
            </a:pPr>
            <a:r>
              <a:rPr lang="fr-CA" sz="1100" dirty="0">
                <a:effectLst/>
                <a:latin typeface="Calibri" panose="020F0502020204030204" pitchFamily="34" charset="0"/>
                <a:ea typeface="Times New Roman" panose="02020603050405020304" pitchFamily="18" charset="0"/>
              </a:rPr>
              <a:t>Nous avons pris en compte ces trois concepts clés pour notre stratégie de recherche:</a:t>
            </a:r>
          </a:p>
          <a:p>
            <a:pPr marL="285750" indent="-285750" algn="just" fontAlgn="base">
              <a:buFont typeface="Arial" panose="020B0604020202020204" pitchFamily="34" charset="0"/>
              <a:buChar char="•"/>
            </a:pPr>
            <a:r>
              <a:rPr lang="fr-CA" sz="1100" dirty="0">
                <a:effectLst/>
                <a:latin typeface="Calibri" panose="020F0502020204030204" pitchFamily="34" charset="0"/>
                <a:ea typeface="Times New Roman" panose="02020603050405020304" pitchFamily="18" charset="0"/>
              </a:rPr>
              <a:t>Personne en situation handicape, IA, et le développement et la recherche</a:t>
            </a:r>
          </a:p>
          <a:p>
            <a:pPr marL="285750" marR="0" lvl="0" indent="-28575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r-CA" sz="1100" noProof="0" dirty="0"/>
              <a:t>Ensuite nous avons suivi les étapes précises selon </a:t>
            </a:r>
            <a:r>
              <a:rPr lang="fr-CA" sz="1100" dirty="0">
                <a:solidFill>
                  <a:srgbClr val="000000"/>
                </a:solidFill>
                <a:effectLst/>
                <a:latin typeface="Calibri" panose="020F0502020204030204" pitchFamily="34" charset="0"/>
                <a:ea typeface="Calibri Light" panose="020F0302020204030204" pitchFamily="34" charset="0"/>
                <a:cs typeface="Arial" panose="020B0604020202020204" pitchFamily="34" charset="0"/>
              </a:rPr>
              <a:t>les directives sur les revues de portées et cherché les grandes bases de données bibliographiques scientifiques</a:t>
            </a:r>
            <a:r>
              <a:rPr lang="fa-IR" sz="1100" dirty="0">
                <a:solidFill>
                  <a:srgbClr val="000000"/>
                </a:solidFill>
                <a:effectLst/>
                <a:latin typeface="Calibri" panose="020F0502020204030204" pitchFamily="34" charset="0"/>
                <a:ea typeface="Calibri Light" panose="020F0302020204030204" pitchFamily="34" charset="0"/>
                <a:cs typeface="Arial" panose="020B0604020202020204" pitchFamily="34" charset="0"/>
              </a:rPr>
              <a:t> </a:t>
            </a:r>
            <a:r>
              <a:rPr lang="fr-CA" sz="1100" dirty="0">
                <a:solidFill>
                  <a:srgbClr val="000000"/>
                </a:solidFill>
                <a:effectLst/>
                <a:latin typeface="Calibri" panose="020F0502020204030204" pitchFamily="34" charset="0"/>
                <a:ea typeface="Calibri Light" panose="020F0302020204030204" pitchFamily="34" charset="0"/>
                <a:cs typeface="Arial" panose="020B0604020202020204" pitchFamily="34" charset="0"/>
              </a:rPr>
              <a:t>crédibles </a:t>
            </a:r>
          </a:p>
        </p:txBody>
      </p:sp>
    </p:spTree>
    <p:extLst>
      <p:ext uri="{BB962C8B-B14F-4D97-AF65-F5344CB8AC3E}">
        <p14:creationId xmlns:p14="http://schemas.microsoft.com/office/powerpoint/2010/main" val="1616547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lang="fr-CA" sz="1600" dirty="0">
                <a:effectLst/>
                <a:latin typeface="Calibri" panose="020F0502020204030204" pitchFamily="34" charset="0"/>
                <a:ea typeface="Times New Roman" panose="02020603050405020304" pitchFamily="18" charset="0"/>
              </a:rPr>
              <a:t>JNN</a:t>
            </a:r>
          </a:p>
          <a:p>
            <a:pPr marL="0" marR="0" lvl="0" indent="0" algn="just" defTabSz="914400" rtl="0" eaLnBrk="1" fontAlgn="base" latinLnBrk="0" hangingPunct="1">
              <a:lnSpc>
                <a:spcPct val="100000"/>
              </a:lnSpc>
              <a:spcBef>
                <a:spcPts val="0"/>
              </a:spcBef>
              <a:spcAft>
                <a:spcPts val="0"/>
              </a:spcAft>
              <a:buClrTx/>
              <a:buSzTx/>
              <a:buFontTx/>
              <a:buNone/>
              <a:tabLst/>
              <a:defRPr/>
            </a:pPr>
            <a:r>
              <a:rPr lang="fr-CA" sz="1600" dirty="0">
                <a:effectLst/>
                <a:latin typeface="Calibri" panose="020F0502020204030204" pitchFamily="34" charset="0"/>
                <a:ea typeface="Times New Roman" panose="02020603050405020304" pitchFamily="18" charset="0"/>
              </a:rPr>
              <a:t>Nous avons vérifié 4 bases de données bibliographiques. Au total nous avons obtenu 3589 articles et selon les critères d’inclusion et d’exclusion,</a:t>
            </a:r>
            <a:r>
              <a:rPr lang="fr-CA" sz="1600" dirty="0">
                <a:effectLst/>
                <a:latin typeface="Times New Roman" panose="02020603050405020304" pitchFamily="18" charset="0"/>
                <a:ea typeface="Times New Roman" panose="02020603050405020304" pitchFamily="18" charset="0"/>
              </a:rPr>
              <a:t> </a:t>
            </a:r>
            <a:r>
              <a:rPr lang="fr-CA" sz="1600" dirty="0">
                <a:effectLst/>
                <a:latin typeface="Calibri" panose="020F0502020204030204" pitchFamily="34" charset="0"/>
                <a:ea typeface="Times New Roman" panose="02020603050405020304" pitchFamily="18" charset="0"/>
              </a:rPr>
              <a:t>enfin, nous avons lu le texte intégral de 84 articles et extrait leurs données.</a:t>
            </a:r>
            <a:endParaRPr lang="en-CA" sz="1600" dirty="0">
              <a:effectLst/>
              <a:latin typeface="Times New Roman" panose="02020603050405020304" pitchFamily="18" charset="0"/>
              <a:ea typeface="Times New Roman" panose="02020603050405020304" pitchFamily="18" charset="0"/>
            </a:endParaRPr>
          </a:p>
          <a:p>
            <a:pPr algn="just" fontAlgn="base"/>
            <a:endParaRPr lang="en-CA" sz="1100" dirty="0">
              <a:effectLst/>
              <a:latin typeface="Times New Roman" panose="02020603050405020304" pitchFamily="18" charset="0"/>
              <a:ea typeface="Times New Roman" panose="02020603050405020304" pitchFamily="18" charset="0"/>
            </a:endParaRPr>
          </a:p>
          <a:p>
            <a:pPr fontAlgn="base"/>
            <a:r>
              <a:rPr lang="fr-CA" sz="1100" dirty="0">
                <a:effectLst/>
                <a:latin typeface="Calibri" panose="020F0502020204030204" pitchFamily="34" charset="0"/>
                <a:ea typeface="Times New Roman" panose="02020603050405020304" pitchFamily="18" charset="0"/>
              </a:rPr>
              <a:t>Les critères inclusion étaient de sélectionner les articles selon:</a:t>
            </a:r>
            <a:r>
              <a:rPr lang="fr-CA" sz="1100" dirty="0">
                <a:solidFill>
                  <a:srgbClr val="000000"/>
                </a:solidFill>
                <a:effectLst/>
                <a:latin typeface="Avenir Next LT Pro" panose="020B0504020202020204" pitchFamily="34" charset="77"/>
                <a:ea typeface="Times New Roman" panose="02020603050405020304" pitchFamily="18" charset="0"/>
                <a:cs typeface="Arial" panose="020B0604020202020204" pitchFamily="34" charset="0"/>
              </a:rPr>
              <a:t> </a:t>
            </a:r>
            <a:endParaRPr lang="en-CA" sz="1100" dirty="0">
              <a:effectLst/>
              <a:latin typeface="Times New Roman" panose="02020603050405020304" pitchFamily="18" charset="0"/>
              <a:ea typeface="Times New Roman" panose="02020603050405020304" pitchFamily="18" charset="0"/>
            </a:endParaRPr>
          </a:p>
          <a:p>
            <a:pPr fontAlgn="base"/>
            <a:r>
              <a:rPr lang="fr-CA" sz="1100" dirty="0">
                <a:solidFill>
                  <a:srgbClr val="000000"/>
                </a:solidFill>
                <a:effectLst/>
                <a:latin typeface="Avenir Next LT Pro" panose="020B0504020202020204" pitchFamily="34" charset="77"/>
                <a:ea typeface="Times New Roman" panose="02020603050405020304" pitchFamily="18" charset="0"/>
                <a:cs typeface="Arial" panose="020B0604020202020204" pitchFamily="34" charset="0"/>
              </a:rPr>
              <a:t>L’année de publication entre 2015 et 2024</a:t>
            </a:r>
            <a:r>
              <a:rPr lang="fr-CA" sz="1100" dirty="0">
                <a:effectLst/>
                <a:latin typeface="Arial" panose="020B0604020202020204" pitchFamily="34" charset="0"/>
                <a:ea typeface="Times New Roman" panose="02020603050405020304" pitchFamily="18" charset="0"/>
              </a:rPr>
              <a:t>​</a:t>
            </a:r>
            <a:endParaRPr lang="en-CA" sz="1100" dirty="0">
              <a:effectLst/>
              <a:latin typeface="Times New Roman" panose="02020603050405020304" pitchFamily="18" charset="0"/>
              <a:ea typeface="Times New Roman" panose="02020603050405020304" pitchFamily="18" charset="0"/>
            </a:endParaRPr>
          </a:p>
          <a:p>
            <a:pPr fontAlgn="base"/>
            <a:r>
              <a:rPr lang="fr-CA" sz="1100" dirty="0">
                <a:solidFill>
                  <a:srgbClr val="000000"/>
                </a:solidFill>
                <a:effectLst/>
                <a:latin typeface="Avenir Next LT Pro" panose="020B0504020202020204" pitchFamily="34" charset="77"/>
                <a:ea typeface="Times New Roman" panose="02020603050405020304" pitchFamily="18" charset="0"/>
                <a:cs typeface="Arial" panose="020B0604020202020204" pitchFamily="34" charset="0"/>
              </a:rPr>
              <a:t>Des recherches qualitatives et quantitatives originales</a:t>
            </a:r>
            <a:r>
              <a:rPr lang="fr-CA" sz="1100" dirty="0">
                <a:effectLst/>
                <a:latin typeface="Arial" panose="020B0604020202020204" pitchFamily="34" charset="0"/>
                <a:ea typeface="Times New Roman" panose="02020603050405020304" pitchFamily="18" charset="0"/>
              </a:rPr>
              <a:t>​</a:t>
            </a:r>
            <a:endParaRPr lang="en-CA" sz="1100" dirty="0">
              <a:effectLst/>
              <a:latin typeface="Times New Roman" panose="02020603050405020304" pitchFamily="18" charset="0"/>
              <a:ea typeface="Times New Roman" panose="02020603050405020304" pitchFamily="18" charset="0"/>
            </a:endParaRPr>
          </a:p>
          <a:p>
            <a:pPr fontAlgn="base"/>
            <a:r>
              <a:rPr lang="fr-CA" sz="1100" dirty="0">
                <a:solidFill>
                  <a:srgbClr val="000000"/>
                </a:solidFill>
                <a:effectLst/>
                <a:latin typeface="Avenir Next LT Pro" panose="020B0504020202020204" pitchFamily="34" charset="77"/>
                <a:ea typeface="Times New Roman" panose="02020603050405020304" pitchFamily="18" charset="0"/>
                <a:cs typeface="Arial" panose="020B0604020202020204" pitchFamily="34" charset="0"/>
              </a:rPr>
              <a:t>Des articles en anglais et en français</a:t>
            </a:r>
            <a:r>
              <a:rPr lang="fr-CA" sz="1100" dirty="0">
                <a:effectLst/>
                <a:latin typeface="Arial" panose="020B0604020202020204" pitchFamily="34" charset="0"/>
                <a:ea typeface="Times New Roman" panose="02020603050405020304" pitchFamily="18" charset="0"/>
              </a:rPr>
              <a:t>​</a:t>
            </a:r>
            <a:endParaRPr lang="en-CA" sz="1100"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fr-CA" sz="1100" dirty="0">
                <a:effectLst/>
                <a:latin typeface="Arial" panose="020B0604020202020204" pitchFamily="34" charset="0"/>
                <a:ea typeface="Times New Roman" panose="02020603050405020304" pitchFamily="18" charset="0"/>
              </a:rPr>
              <a:t> </a:t>
            </a:r>
            <a:endParaRPr lang="en-CA" sz="1100" dirty="0">
              <a:effectLst/>
              <a:latin typeface="Times New Roman" panose="02020603050405020304" pitchFamily="18" charset="0"/>
              <a:ea typeface="Times New Roman" panose="02020603050405020304" pitchFamily="18" charset="0"/>
            </a:endParaRPr>
          </a:p>
          <a:p>
            <a:pPr fontAlgn="base"/>
            <a:r>
              <a:rPr lang="fr-CA" sz="1100" dirty="0">
                <a:effectLst/>
                <a:latin typeface="Arial" panose="020B0604020202020204" pitchFamily="34" charset="0"/>
                <a:ea typeface="Times New Roman" panose="02020603050405020304" pitchFamily="18" charset="0"/>
              </a:rPr>
              <a:t>Et nous avons exclu les articles : </a:t>
            </a:r>
            <a:endParaRPr lang="en-CA" sz="11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itchFamily="2" charset="2"/>
              <a:buChar char=""/>
              <a:tabLst>
                <a:tab pos="457200" algn="l"/>
              </a:tabLst>
            </a:pPr>
            <a:r>
              <a:rPr lang="en-US" sz="1100" dirty="0">
                <a:effectLst/>
                <a:latin typeface="Calibri" panose="020F0502020204030204" pitchFamily="34" charset="0"/>
                <a:ea typeface="Times New Roman" panose="02020603050405020304" pitchFamily="18" charset="0"/>
              </a:rPr>
              <a:t>Avant </a:t>
            </a:r>
            <a:r>
              <a:rPr lang="en-US" sz="1100" dirty="0" err="1">
                <a:effectLst/>
                <a:latin typeface="Calibri" panose="020F0502020204030204" pitchFamily="34" charset="0"/>
                <a:ea typeface="Times New Roman" panose="02020603050405020304" pitchFamily="18" charset="0"/>
              </a:rPr>
              <a:t>janvier</a:t>
            </a:r>
            <a:r>
              <a:rPr lang="en-US" sz="1100" dirty="0">
                <a:effectLst/>
                <a:latin typeface="Calibri" panose="020F0502020204030204" pitchFamily="34" charset="0"/>
                <a:ea typeface="Times New Roman" panose="02020603050405020304" pitchFamily="18" charset="0"/>
              </a:rPr>
              <a:t> 2015​</a:t>
            </a:r>
            <a:endParaRPr lang="en-CA" sz="11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itchFamily="2" charset="2"/>
              <a:buChar char=""/>
              <a:tabLst>
                <a:tab pos="457200" algn="l"/>
              </a:tabLst>
            </a:pPr>
            <a:r>
              <a:rPr lang="en-US" sz="1100" dirty="0">
                <a:effectLst/>
                <a:latin typeface="Calibri" panose="020F0502020204030204" pitchFamily="34" charset="0"/>
                <a:ea typeface="Times New Roman" panose="02020603050405020304" pitchFamily="18" charset="0"/>
              </a:rPr>
              <a:t>Lettres aux </a:t>
            </a:r>
            <a:r>
              <a:rPr lang="en-US" sz="1100" dirty="0" err="1">
                <a:effectLst/>
                <a:latin typeface="Calibri" panose="020F0502020204030204" pitchFamily="34" charset="0"/>
                <a:ea typeface="Times New Roman" panose="02020603050405020304" pitchFamily="18" charset="0"/>
              </a:rPr>
              <a:t>éditeurs</a:t>
            </a:r>
            <a:r>
              <a:rPr lang="en-US" sz="1100" dirty="0">
                <a:effectLst/>
                <a:latin typeface="Calibri" panose="020F0502020204030204" pitchFamily="34" charset="0"/>
                <a:ea typeface="Times New Roman" panose="02020603050405020304" pitchFamily="18" charset="0"/>
              </a:rPr>
              <a:t>​</a:t>
            </a:r>
            <a:endParaRPr lang="en-CA" sz="11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itchFamily="2" charset="2"/>
              <a:buChar char=""/>
              <a:tabLst>
                <a:tab pos="457200" algn="l"/>
              </a:tabLst>
            </a:pPr>
            <a:r>
              <a:rPr lang="en-US" sz="1100" dirty="0" err="1">
                <a:effectLst/>
                <a:latin typeface="Calibri" panose="020F0502020204030204" pitchFamily="34" charset="0"/>
                <a:ea typeface="Times New Roman" panose="02020603050405020304" pitchFamily="18" charset="0"/>
              </a:rPr>
              <a:t>Conférences</a:t>
            </a:r>
            <a:r>
              <a:rPr lang="en-US" sz="1100" dirty="0">
                <a:effectLst/>
                <a:latin typeface="Calibri" panose="020F0502020204030204" pitchFamily="34" charset="0"/>
                <a:ea typeface="Times New Roman" panose="02020603050405020304" pitchFamily="18" charset="0"/>
              </a:rPr>
              <a:t>​</a:t>
            </a:r>
            <a:endParaRPr lang="en-CA" sz="11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itchFamily="2" charset="2"/>
              <a:buChar char=""/>
              <a:tabLst>
                <a:tab pos="457200" algn="l"/>
              </a:tabLst>
            </a:pPr>
            <a:r>
              <a:rPr lang="en-US" sz="1100" dirty="0">
                <a:effectLst/>
                <a:latin typeface="Calibri" panose="020F0502020204030204" pitchFamily="34" charset="0"/>
                <a:ea typeface="Times New Roman" panose="02020603050405020304" pitchFamily="18" charset="0"/>
              </a:rPr>
              <a:t>Affiches​</a:t>
            </a:r>
            <a:endParaRPr lang="en-CA" sz="11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itchFamily="2" charset="2"/>
              <a:buChar char=""/>
              <a:tabLst>
                <a:tab pos="457200" algn="l"/>
              </a:tabLst>
            </a:pPr>
            <a:r>
              <a:rPr lang="en-US" sz="1100" dirty="0" err="1">
                <a:effectLst/>
                <a:latin typeface="Calibri" panose="020F0502020204030204" pitchFamily="34" charset="0"/>
                <a:ea typeface="Times New Roman" panose="02020603050405020304" pitchFamily="18" charset="0"/>
              </a:rPr>
              <a:t>Textes</a:t>
            </a:r>
            <a:r>
              <a:rPr lang="en-US" sz="1100" dirty="0">
                <a:effectLst/>
                <a:latin typeface="Calibri" panose="020F0502020204030204" pitchFamily="34" charset="0"/>
                <a:ea typeface="Times New Roman" panose="02020603050405020304" pitchFamily="18" charset="0"/>
              </a:rPr>
              <a:t> non </a:t>
            </a:r>
            <a:r>
              <a:rPr lang="en-US" sz="1100" dirty="0" err="1">
                <a:effectLst/>
                <a:latin typeface="Calibri" panose="020F0502020204030204" pitchFamily="34" charset="0"/>
                <a:ea typeface="Times New Roman" panose="02020603050405020304" pitchFamily="18" charset="0"/>
              </a:rPr>
              <a:t>disponibles</a:t>
            </a:r>
            <a:r>
              <a:rPr lang="en-US" sz="1100" dirty="0">
                <a:effectLst/>
                <a:latin typeface="Calibri" panose="020F0502020204030204" pitchFamily="34" charset="0"/>
                <a:ea typeface="Times New Roman" panose="02020603050405020304" pitchFamily="18" charset="0"/>
              </a:rPr>
              <a:t>​</a:t>
            </a:r>
            <a:endParaRPr lang="en-CA" sz="11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itchFamily="2" charset="2"/>
              <a:buChar char=""/>
              <a:tabLst>
                <a:tab pos="457200" algn="l"/>
              </a:tabLst>
            </a:pPr>
            <a:r>
              <a:rPr lang="fr-CA" sz="1100" dirty="0">
                <a:effectLst/>
                <a:latin typeface="Calibri" panose="020F0502020204030204" pitchFamily="34" charset="0"/>
                <a:ea typeface="Times New Roman" panose="02020603050405020304" pitchFamily="18" charset="0"/>
              </a:rPr>
              <a:t>Toute langue autre que le français ou l'anglais​</a:t>
            </a:r>
            <a:endParaRPr lang="en-CA" sz="11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itchFamily="2" charset="2"/>
              <a:buChar char=""/>
              <a:tabLst>
                <a:tab pos="457200" algn="l"/>
              </a:tabLst>
            </a:pPr>
            <a:r>
              <a:rPr lang="en-US" sz="1100" dirty="0">
                <a:effectLst/>
                <a:latin typeface="Calibri" panose="020F0502020204030204" pitchFamily="34" charset="0"/>
                <a:ea typeface="Times New Roman" panose="02020603050405020304" pitchFamily="18" charset="0"/>
              </a:rPr>
              <a:t>Revues </a:t>
            </a:r>
            <a:r>
              <a:rPr lang="en-US" sz="1100" dirty="0" err="1">
                <a:effectLst/>
                <a:latin typeface="Calibri" panose="020F0502020204030204" pitchFamily="34" charset="0"/>
                <a:ea typeface="Times New Roman" panose="02020603050405020304" pitchFamily="18" charset="0"/>
              </a:rPr>
              <a:t>systématiques</a:t>
            </a:r>
            <a:r>
              <a:rPr lang="en-US" sz="1100" dirty="0">
                <a:effectLst/>
                <a:latin typeface="Calibri" panose="020F0502020204030204" pitchFamily="34" charset="0"/>
                <a:ea typeface="Times New Roman" panose="02020603050405020304" pitchFamily="18" charset="0"/>
              </a:rPr>
              <a:t>​</a:t>
            </a:r>
            <a:endParaRPr lang="en-CA" sz="11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itchFamily="2" charset="2"/>
              <a:buChar char=""/>
              <a:tabLst>
                <a:tab pos="457200" algn="l"/>
              </a:tabLst>
            </a:pPr>
            <a:r>
              <a:rPr lang="fr-CA" sz="1100" dirty="0">
                <a:effectLst/>
                <a:latin typeface="Calibri" panose="020F0502020204030204" pitchFamily="34" charset="0"/>
                <a:ea typeface="Times New Roman" panose="02020603050405020304" pitchFamily="18" charset="0"/>
              </a:rPr>
              <a:t>Méta-analyse (étiqueter les articles avec SR pour les réviser ensuite)​</a:t>
            </a:r>
            <a:endParaRPr lang="en-CA" sz="11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itchFamily="2" charset="2"/>
              <a:buChar char=""/>
              <a:tabLst>
                <a:tab pos="457200" algn="l"/>
              </a:tabLst>
            </a:pPr>
            <a:r>
              <a:rPr lang="fr-CA" sz="1100" dirty="0">
                <a:effectLst/>
                <a:latin typeface="Calibri" panose="020F0502020204030204" pitchFamily="34" charset="0"/>
                <a:ea typeface="Times New Roman" panose="02020603050405020304" pitchFamily="18" charset="0"/>
              </a:rPr>
              <a:t>Applications de l'analyse statistique sans prédiction ni classification​</a:t>
            </a:r>
            <a:endParaRPr lang="en-CA" sz="11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itchFamily="2" charset="2"/>
              <a:buChar char=""/>
              <a:tabLst>
                <a:tab pos="457200" algn="l"/>
              </a:tabLst>
            </a:pPr>
            <a:r>
              <a:rPr lang="fr-CA" sz="1100" dirty="0">
                <a:effectLst/>
                <a:latin typeface="Calibri" panose="020F0502020204030204" pitchFamily="34" charset="0"/>
                <a:ea typeface="Times New Roman" panose="02020603050405020304" pitchFamily="18" charset="0"/>
              </a:rPr>
              <a:t>Algorithmes de prédiction des maladies (sans tenir compte des handicaps ou des personnes en situation de handicap)​</a:t>
            </a:r>
            <a:endParaRPr lang="en-CA" sz="11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itchFamily="2" charset="2"/>
              <a:buChar char=""/>
              <a:tabLst>
                <a:tab pos="457200" algn="l"/>
              </a:tabLst>
            </a:pPr>
            <a:r>
              <a:rPr lang="fr-CA" sz="1100" dirty="0">
                <a:effectLst/>
                <a:latin typeface="Calibri" panose="020F0502020204030204" pitchFamily="34" charset="0"/>
                <a:ea typeface="Times New Roman" panose="02020603050405020304" pitchFamily="18" charset="0"/>
              </a:rPr>
              <a:t>Technologies d'assistance telles que les appareils, systèmes ou outils qui aident les individus à effectuer des tâches physiques (sans liens avec l'IA)​</a:t>
            </a:r>
            <a:endParaRPr lang="en-CA"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02353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CA" noProof="0" dirty="0"/>
              <a:t>Dans notre étude, nous avons analysé des études de différents pays pour comprendre le paysage mondial de la recherche.</a:t>
            </a:r>
          </a:p>
          <a:p>
            <a:pPr marL="171450" indent="-171450">
              <a:buFont typeface="Arial" panose="020B0604020202020204" pitchFamily="34" charset="0"/>
              <a:buChar char="•"/>
            </a:pPr>
            <a:r>
              <a:rPr lang="fr-CA" noProof="0" dirty="0"/>
              <a:t>Les études ont développé des modèles d'IA pour les vastes types d’handicap. Pour avoir une meilleure idée des types de handicaps dans les études, nous avons utilisé la norme du Washington Group on Disability </a:t>
            </a:r>
            <a:r>
              <a:rPr lang="fr-CA" noProof="0" dirty="0" err="1"/>
              <a:t>Statistics</a:t>
            </a:r>
            <a:r>
              <a:rPr lang="fr-CA" noProof="0" dirty="0"/>
              <a:t> (WG) qui nous a aidés à identifier et à catégoriser les handicaps de manière cohérente dans différentes populations, par exemple ils ont catégorisé les maladies comme autisme et Alzheimer sous le handicap cognitif..</a:t>
            </a:r>
          </a:p>
          <a:p>
            <a:pPr marL="171450" indent="-171450">
              <a:buFont typeface="Arial" panose="020B0604020202020204" pitchFamily="34" charset="0"/>
              <a:buChar char="•"/>
            </a:pPr>
            <a:r>
              <a:rPr lang="fr-CA" noProof="0" dirty="0"/>
              <a:t>Nous nous sommes également concentrés sur les types d'algorithmes et de modèles développés pour le PSH utilisés dans les études, notamment les modèles de prédiction, l'analyse des sentiments et les techniques de classification.</a:t>
            </a:r>
          </a:p>
          <a:p>
            <a:pPr marL="171450" indent="-171450">
              <a:buFont typeface="Arial" panose="020B0604020202020204" pitchFamily="34" charset="0"/>
              <a:buChar char="•"/>
            </a:pPr>
            <a:r>
              <a:rPr lang="fr-CA" noProof="0" dirty="0"/>
              <a:t>Par exemple, les modèles de prédiction sont utilisés pour prévoir les résultats futurs des patients, comme l'évolution de leur état. L'analyse des sentiments nous aide à comprendre les commentaires des patients en analysant le contenu émotionnel de leurs réponses.</a:t>
            </a:r>
          </a:p>
          <a:p>
            <a:pPr marL="171450" indent="-171450">
              <a:buFont typeface="Arial" panose="020B0604020202020204" pitchFamily="34" charset="0"/>
              <a:buChar char="•"/>
            </a:pPr>
            <a:r>
              <a:rPr lang="fr-CA" noProof="0" dirty="0"/>
              <a:t>Dans les articles, les « aides physiques » désignent généralement des appareils, des outils ou des technologies qui aident les personnes handicapées physiques à effectuer des activités quotidiennes. Ces aides sont conçues pour améliorer la mobilité, l'accessibilité et l'indépendance. Il existe de nombreux exemples à citer, comme les robots dotés d'intelligence artificielle qui peuvent aider aux tâches quotidiennes telles que se nourrir, s'habiller ou ramasser des objets.</a:t>
            </a:r>
          </a:p>
          <a:p>
            <a:pPr marL="171450" indent="-171450">
              <a:buFont typeface="Arial" panose="020B0604020202020204" pitchFamily="34" charset="0"/>
              <a:buChar char="•"/>
            </a:pPr>
            <a:r>
              <a:rPr lang="fr-CA" noProof="0" dirty="0"/>
              <a:t> Et les techniques de classification nous permettent de regrouper les patients en catégories, ce qui peut fournir des informations plus personnalisées.</a:t>
            </a:r>
          </a:p>
          <a:p>
            <a:pPr marL="171450" indent="-171450">
              <a:buFont typeface="Arial" panose="020B0604020202020204" pitchFamily="34" charset="0"/>
              <a:buChar char="•"/>
            </a:pPr>
            <a:r>
              <a:rPr lang="fr-CA" noProof="0" dirty="0"/>
              <a:t>Enfin, nous avons identifié les limites et les obstacles des études visant à inclure la population PSH pour développer la recherche sur l'IA.</a:t>
            </a:r>
            <a:endParaRPr lang="fr-CA" dirty="0"/>
          </a:p>
        </p:txBody>
      </p:sp>
    </p:spTree>
    <p:extLst>
      <p:ext uri="{BB962C8B-B14F-4D97-AF65-F5344CB8AC3E}">
        <p14:creationId xmlns:p14="http://schemas.microsoft.com/office/powerpoint/2010/main" val="3401157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4400">
                <a:solidFill>
                  <a:schemeClr val="dk2"/>
                </a:solidFill>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a:endParaRPr/>
          </a:p>
        </p:txBody>
      </p:sp>
      <p:sp>
        <p:nvSpPr>
          <p:cNvPr id="11" name="Google Shape;11;p2"/>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659861" y="2533163"/>
            <a:ext cx="7218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 y="2533163"/>
            <a:ext cx="7218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1425" y="2533163"/>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a:off x="0" y="0"/>
            <a:ext cx="9144000" cy="3993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endParaRPr/>
          </a:p>
        </p:txBody>
      </p:sp>
      <p:sp>
        <p:nvSpPr>
          <p:cNvPr id="19" name="Google Shape;19;p3"/>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6096271" y="39928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 y="39928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9"/>
        <p:cNvGrpSpPr/>
        <p:nvPr/>
      </p:nvGrpSpPr>
      <p:grpSpPr>
        <a:xfrm>
          <a:off x="0" y="0"/>
          <a:ext cx="0" cy="0"/>
          <a:chOff x="0" y="0"/>
          <a:chExt cx="0" cy="0"/>
        </a:xfrm>
      </p:grpSpPr>
      <p:sp>
        <p:nvSpPr>
          <p:cNvPr id="40" name="Google Shape;40;p6"/>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6" name="Google Shape;46;p6"/>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64" name="Google Shape;64;p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49" name="Google Shape;49;p7"/>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893700"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5" name="Google Shape;55;p7"/>
          <p:cNvSpPr txBox="1">
            <a:spLocks noGrp="1"/>
          </p:cNvSpPr>
          <p:nvPr>
            <p:ph type="body" idx="2"/>
          </p:nvPr>
        </p:nvSpPr>
        <p:spPr>
          <a:xfrm>
            <a:off x="3386404"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6" name="Google Shape;56;p7"/>
          <p:cNvSpPr txBox="1">
            <a:spLocks noGrp="1"/>
          </p:cNvSpPr>
          <p:nvPr>
            <p:ph type="body" idx="3"/>
          </p:nvPr>
        </p:nvSpPr>
        <p:spPr>
          <a:xfrm>
            <a:off x="5879107"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7" name="Google Shape;57;p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26798762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1pPr>
            <a:lvl2pPr lvl="1">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2pPr>
            <a:lvl3pPr lvl="2">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3pPr>
            <a:lvl4pPr lvl="3">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4pPr>
            <a:lvl5pPr lvl="4">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5pPr>
            <a:lvl6pPr lvl="5">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6pPr>
            <a:lvl7pPr lvl="6">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7pPr>
            <a:lvl8pPr lvl="7">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8pPr>
            <a:lvl9pPr lvl="8">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6"/>
              </a:buClr>
              <a:buSzPts val="2400"/>
              <a:buFont typeface="Lato"/>
              <a:buChar char="▷"/>
              <a:defRPr sz="2400">
                <a:solidFill>
                  <a:schemeClr val="dk1"/>
                </a:solidFill>
                <a:latin typeface="Lato"/>
                <a:ea typeface="Lato"/>
                <a:cs typeface="Lato"/>
                <a:sym typeface="Lato"/>
              </a:defRPr>
            </a:lvl1pPr>
            <a:lvl2pPr marL="914400" lvl="1"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2pPr>
            <a:lvl3pPr marL="1371600" lvl="2"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3pPr>
            <a:lvl4pPr marL="1828800" lvl="3"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4pPr>
            <a:lvl5pPr marL="2286000" lvl="4"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5pPr>
            <a:lvl6pPr marL="2743200" lvl="5"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6pPr>
            <a:lvl7pPr marL="3200400" lvl="6"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7pPr>
            <a:lvl8pPr marL="3657600" lvl="7"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8pPr>
            <a:lvl9pPr marL="4114800" lvl="8"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6"/>
                </a:solidFill>
                <a:latin typeface="Lato"/>
                <a:ea typeface="Lato"/>
                <a:cs typeface="Lato"/>
                <a:sym typeface="Lato"/>
              </a:defRPr>
            </a:lvl1pPr>
            <a:lvl2pPr lvl="1" algn="r">
              <a:buNone/>
              <a:defRPr sz="1300">
                <a:solidFill>
                  <a:schemeClr val="accent6"/>
                </a:solidFill>
                <a:latin typeface="Lato"/>
                <a:ea typeface="Lato"/>
                <a:cs typeface="Lato"/>
                <a:sym typeface="Lato"/>
              </a:defRPr>
            </a:lvl2pPr>
            <a:lvl3pPr lvl="2" algn="r">
              <a:buNone/>
              <a:defRPr sz="1300">
                <a:solidFill>
                  <a:schemeClr val="accent6"/>
                </a:solidFill>
                <a:latin typeface="Lato"/>
                <a:ea typeface="Lato"/>
                <a:cs typeface="Lato"/>
                <a:sym typeface="Lato"/>
              </a:defRPr>
            </a:lvl3pPr>
            <a:lvl4pPr lvl="3" algn="r">
              <a:buNone/>
              <a:defRPr sz="1300">
                <a:solidFill>
                  <a:schemeClr val="accent6"/>
                </a:solidFill>
                <a:latin typeface="Lato"/>
                <a:ea typeface="Lato"/>
                <a:cs typeface="Lato"/>
                <a:sym typeface="Lato"/>
              </a:defRPr>
            </a:lvl4pPr>
            <a:lvl5pPr lvl="4" algn="r">
              <a:buNone/>
              <a:defRPr sz="1300">
                <a:solidFill>
                  <a:schemeClr val="accent6"/>
                </a:solidFill>
                <a:latin typeface="Lato"/>
                <a:ea typeface="Lato"/>
                <a:cs typeface="Lato"/>
                <a:sym typeface="Lato"/>
              </a:defRPr>
            </a:lvl5pPr>
            <a:lvl6pPr lvl="5" algn="r">
              <a:buNone/>
              <a:defRPr sz="1300">
                <a:solidFill>
                  <a:schemeClr val="accent6"/>
                </a:solidFill>
                <a:latin typeface="Lato"/>
                <a:ea typeface="Lato"/>
                <a:cs typeface="Lato"/>
                <a:sym typeface="Lato"/>
              </a:defRPr>
            </a:lvl6pPr>
            <a:lvl7pPr lvl="6" algn="r">
              <a:buNone/>
              <a:defRPr sz="1300">
                <a:solidFill>
                  <a:schemeClr val="accent6"/>
                </a:solidFill>
                <a:latin typeface="Lato"/>
                <a:ea typeface="Lato"/>
                <a:cs typeface="Lato"/>
                <a:sym typeface="Lato"/>
              </a:defRPr>
            </a:lvl7pPr>
            <a:lvl8pPr lvl="7" algn="r">
              <a:buNone/>
              <a:defRPr sz="1300">
                <a:solidFill>
                  <a:schemeClr val="accent6"/>
                </a:solidFill>
                <a:latin typeface="Lato"/>
                <a:ea typeface="Lato"/>
                <a:cs typeface="Lato"/>
                <a:sym typeface="Lato"/>
              </a:defRPr>
            </a:lvl8pPr>
            <a:lvl9pPr lvl="8" algn="r">
              <a:buNone/>
              <a:defRPr sz="1300">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9"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slidescarnival.com/?utm_source=template"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ctrTitle"/>
          </p:nvPr>
        </p:nvSpPr>
        <p:spPr>
          <a:xfrm>
            <a:off x="767870" y="859818"/>
            <a:ext cx="7245303" cy="1100718"/>
          </a:xfrm>
          <a:prstGeom prst="rect">
            <a:avLst/>
          </a:prstGeom>
        </p:spPr>
        <p:txBody>
          <a:bodyPr spcFirstLastPara="1" wrap="square" lIns="91425" tIns="91425" rIns="91425" bIns="91425" anchor="t" anchorCtr="0">
            <a:noAutofit/>
          </a:bodyPr>
          <a:lstStyle/>
          <a:p>
            <a:r>
              <a:rPr lang="fr-CA" sz="2400" b="1" dirty="0"/>
              <a:t>HAND-IA : intelligence artificielle sans barrières – inclusion et équité pour la population en situation de handicap. </a:t>
            </a:r>
            <a:r>
              <a:rPr lang="fr-CA" sz="2400" b="1" dirty="0">
                <a:solidFill>
                  <a:schemeClr val="accent4"/>
                </a:solidFill>
              </a:rPr>
              <a:t>Leçons apprises de la santé vers l’emploi?</a:t>
            </a:r>
            <a:endParaRPr sz="2400" b="1" dirty="0">
              <a:solidFill>
                <a:schemeClr val="accent4"/>
              </a:solidFill>
            </a:endParaRPr>
          </a:p>
        </p:txBody>
      </p:sp>
      <p:sp>
        <p:nvSpPr>
          <p:cNvPr id="3" name="Freeform 8">
            <a:extLst>
              <a:ext uri="{FF2B5EF4-FFF2-40B4-BE49-F238E27FC236}">
                <a16:creationId xmlns:a16="http://schemas.microsoft.com/office/drawing/2014/main" id="{2AC47182-B27D-A744-3A5C-955378527C41}"/>
              </a:ext>
            </a:extLst>
          </p:cNvPr>
          <p:cNvSpPr/>
          <p:nvPr/>
        </p:nvSpPr>
        <p:spPr>
          <a:xfrm>
            <a:off x="4559827" y="-15239"/>
            <a:ext cx="670315" cy="726866"/>
          </a:xfrm>
          <a:custGeom>
            <a:avLst/>
            <a:gdLst/>
            <a:ahLst/>
            <a:cxnLst/>
            <a:rect l="l" t="t" r="r" b="b"/>
            <a:pathLst>
              <a:path w="878760" h="1106439">
                <a:moveTo>
                  <a:pt x="0" y="0"/>
                </a:moveTo>
                <a:lnTo>
                  <a:pt x="878760" y="0"/>
                </a:lnTo>
                <a:lnTo>
                  <a:pt x="878760" y="1106439"/>
                </a:lnTo>
                <a:lnTo>
                  <a:pt x="0" y="1106439"/>
                </a:lnTo>
                <a:lnTo>
                  <a:pt x="0" y="0"/>
                </a:lnTo>
                <a:close/>
              </a:path>
            </a:pathLst>
          </a:custGeom>
          <a:blipFill>
            <a:blip r:embed="rId3"/>
            <a:stretch>
              <a:fillRect/>
            </a:stretch>
          </a:blipFill>
        </p:spPr>
        <p:txBody>
          <a:bodyPr/>
          <a:lstStyle/>
          <a:p>
            <a:endParaRPr lang="fr-FR"/>
          </a:p>
        </p:txBody>
      </p:sp>
      <p:sp>
        <p:nvSpPr>
          <p:cNvPr id="6" name="Google Shape;88;p12">
            <a:extLst>
              <a:ext uri="{FF2B5EF4-FFF2-40B4-BE49-F238E27FC236}">
                <a16:creationId xmlns:a16="http://schemas.microsoft.com/office/drawing/2014/main" id="{2EB271BB-672A-1C84-071A-4C2E9BCA10E6}"/>
              </a:ext>
            </a:extLst>
          </p:cNvPr>
          <p:cNvSpPr txBox="1">
            <a:spLocks/>
          </p:cNvSpPr>
          <p:nvPr/>
        </p:nvSpPr>
        <p:spPr>
          <a:xfrm>
            <a:off x="767870" y="2788190"/>
            <a:ext cx="7068030" cy="21398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400"/>
              <a:buFont typeface="Raleway"/>
              <a:buNone/>
              <a:defRPr sz="4400" b="0"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4400"/>
              <a:buFont typeface="Raleway"/>
              <a:buNone/>
              <a:defRPr sz="4400" b="0"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4400"/>
              <a:buFont typeface="Raleway"/>
              <a:buNone/>
              <a:defRPr sz="4400" b="0"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4400"/>
              <a:buFont typeface="Raleway"/>
              <a:buNone/>
              <a:defRPr sz="4400" b="0"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4400"/>
              <a:buFont typeface="Raleway"/>
              <a:buNone/>
              <a:defRPr sz="4400" b="0"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4400"/>
              <a:buFont typeface="Raleway"/>
              <a:buNone/>
              <a:defRPr sz="4400" b="0"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4400"/>
              <a:buFont typeface="Raleway"/>
              <a:buNone/>
              <a:defRPr sz="4400" b="0"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4400"/>
              <a:buFont typeface="Raleway"/>
              <a:buNone/>
              <a:defRPr sz="4400" b="0"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4400"/>
              <a:buFont typeface="Raleway"/>
              <a:buNone/>
              <a:defRPr sz="4400" b="0" i="0" u="none" strike="noStrike" cap="none">
                <a:solidFill>
                  <a:schemeClr val="dk2"/>
                </a:solidFill>
                <a:latin typeface="Raleway"/>
                <a:ea typeface="Raleway"/>
                <a:cs typeface="Raleway"/>
                <a:sym typeface="Raleway"/>
              </a:defRPr>
            </a:lvl9pPr>
          </a:lstStyle>
          <a:p>
            <a:pPr>
              <a:buSzPct val="100000"/>
            </a:pPr>
            <a:r>
              <a:rPr lang="fr-CA" sz="1400" b="1" dirty="0"/>
              <a:t>Muriel Mac-Seing, </a:t>
            </a:r>
            <a:r>
              <a:rPr lang="fr-CA" sz="1400" dirty="0"/>
              <a:t>PhD, professeure adjointe, Département de médecine sociale et préventive, École de santé publique, Université de Montréal (ESPUM), Centre de recherche en santé publique (CReSP), Labo Solidarités Global Health</a:t>
            </a:r>
          </a:p>
          <a:p>
            <a:pPr>
              <a:buSzPct val="100000"/>
            </a:pPr>
            <a:r>
              <a:rPr lang="fr-CA" sz="1400" b="1" dirty="0"/>
              <a:t>Jean Noël Nikiema, </a:t>
            </a:r>
            <a:r>
              <a:rPr lang="fr-CA" sz="1400" dirty="0"/>
              <a:t>PhD, professeur adjoint, Département de gestion, d’évaluation et de politique de santé, ESPUM, CReSP, </a:t>
            </a:r>
            <a:r>
              <a:rPr lang="fr-CA" sz="1400" dirty="0" err="1"/>
              <a:t>Lab</a:t>
            </a:r>
            <a:r>
              <a:rPr lang="fr-CA" sz="1400" dirty="0"/>
              <a:t> TNS Transformation numérique en santé </a:t>
            </a:r>
          </a:p>
          <a:p>
            <a:pPr>
              <a:buSzPct val="100000"/>
            </a:pPr>
            <a:endParaRPr lang="fr-CA" sz="1400" dirty="0"/>
          </a:p>
          <a:p>
            <a:pPr>
              <a:buSzPct val="100000"/>
            </a:pPr>
            <a:r>
              <a:rPr lang="fr-CA" sz="1400" dirty="0"/>
              <a:t>Forum « Inclusion des personnes handicapées en entreprise : des nouvelles technologies qui font une différence! », 21 mars 2025 </a:t>
            </a:r>
          </a:p>
        </p:txBody>
      </p:sp>
      <p:pic>
        <p:nvPicPr>
          <p:cNvPr id="5" name="Google Shape;118;p1">
            <a:extLst>
              <a:ext uri="{FF2B5EF4-FFF2-40B4-BE49-F238E27FC236}">
                <a16:creationId xmlns:a16="http://schemas.microsoft.com/office/drawing/2014/main" id="{24FCF659-76B1-307C-5F58-BF7300A17A84}"/>
              </a:ext>
            </a:extLst>
          </p:cNvPr>
          <p:cNvPicPr preferRelativeResize="0"/>
          <p:nvPr/>
        </p:nvPicPr>
        <p:blipFill rotWithShape="1">
          <a:blip r:embed="rId4">
            <a:alphaModFix/>
          </a:blip>
          <a:srcRect/>
          <a:stretch/>
        </p:blipFill>
        <p:spPr>
          <a:xfrm>
            <a:off x="279435" y="182932"/>
            <a:ext cx="1588135" cy="330524"/>
          </a:xfrm>
          <a:prstGeom prst="rect">
            <a:avLst/>
          </a:prstGeom>
          <a:noFill/>
          <a:ln>
            <a:noFill/>
          </a:ln>
        </p:spPr>
      </p:pic>
      <p:pic>
        <p:nvPicPr>
          <p:cNvPr id="12" name="Image 11" descr="Une image contenant Graphique, Police, graphisme, logo&#10;&#10;Description générée automatiquement">
            <a:extLst>
              <a:ext uri="{FF2B5EF4-FFF2-40B4-BE49-F238E27FC236}">
                <a16:creationId xmlns:a16="http://schemas.microsoft.com/office/drawing/2014/main" id="{4A3FC886-1251-AD4B-B224-842FCB15BDA1}"/>
              </a:ext>
            </a:extLst>
          </p:cNvPr>
          <p:cNvPicPr>
            <a:picLocks noChangeAspect="1"/>
          </p:cNvPicPr>
          <p:nvPr/>
        </p:nvPicPr>
        <p:blipFill>
          <a:blip r:embed="rId5"/>
          <a:stretch>
            <a:fillRect/>
          </a:stretch>
        </p:blipFill>
        <p:spPr>
          <a:xfrm>
            <a:off x="5963686" y="150126"/>
            <a:ext cx="833583" cy="360108"/>
          </a:xfrm>
          <a:prstGeom prst="rect">
            <a:avLst/>
          </a:prstGeom>
        </p:spPr>
      </p:pic>
      <p:pic>
        <p:nvPicPr>
          <p:cNvPr id="16" name="Image 15" descr="Une image contenant texte, Police, capture d’écran, symbole&#10;&#10;Description générée automatiquement">
            <a:extLst>
              <a:ext uri="{FF2B5EF4-FFF2-40B4-BE49-F238E27FC236}">
                <a16:creationId xmlns:a16="http://schemas.microsoft.com/office/drawing/2014/main" id="{F6F5468D-39A0-FC07-DAA7-3A9A23F551BB}"/>
              </a:ext>
            </a:extLst>
          </p:cNvPr>
          <p:cNvPicPr>
            <a:picLocks noChangeAspect="1"/>
          </p:cNvPicPr>
          <p:nvPr/>
        </p:nvPicPr>
        <p:blipFill>
          <a:blip r:embed="rId6"/>
          <a:stretch>
            <a:fillRect/>
          </a:stretch>
        </p:blipFill>
        <p:spPr>
          <a:xfrm>
            <a:off x="2601114" y="150126"/>
            <a:ext cx="1225169" cy="452228"/>
          </a:xfrm>
          <a:prstGeom prst="rect">
            <a:avLst/>
          </a:prstGeom>
        </p:spPr>
      </p:pic>
      <p:pic>
        <p:nvPicPr>
          <p:cNvPr id="2" name="Image 17">
            <a:extLst>
              <a:ext uri="{FF2B5EF4-FFF2-40B4-BE49-F238E27FC236}">
                <a16:creationId xmlns:a16="http://schemas.microsoft.com/office/drawing/2014/main" id="{28D445D8-5B27-9DCD-B89F-CACC66B72C3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0813" y="42101"/>
            <a:ext cx="604968" cy="56025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BF85F-B6BC-8876-90AC-EB4A041DB0E2}"/>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135DFE6A-E7F0-9355-137A-703F011A5C4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CA" smtClean="0"/>
              <a:t>10</a:t>
            </a:fld>
            <a:endParaRPr lang="fr-CA"/>
          </a:p>
        </p:txBody>
      </p:sp>
      <p:sp>
        <p:nvSpPr>
          <p:cNvPr id="6" name="Google Shape;242;p28">
            <a:extLst>
              <a:ext uri="{FF2B5EF4-FFF2-40B4-BE49-F238E27FC236}">
                <a16:creationId xmlns:a16="http://schemas.microsoft.com/office/drawing/2014/main" id="{5A40A742-5CB5-A548-DBFD-D1D9E85BD69B}"/>
              </a:ext>
            </a:extLst>
          </p:cNvPr>
          <p:cNvSpPr txBox="1">
            <a:spLocks noGrp="1"/>
          </p:cNvSpPr>
          <p:nvPr>
            <p:ph type="title"/>
          </p:nvPr>
        </p:nvSpPr>
        <p:spPr>
          <a:xfrm>
            <a:off x="359607" y="190499"/>
            <a:ext cx="7260394" cy="571501"/>
          </a:xfrm>
          <a:prstGeom prst="rect">
            <a:avLst/>
          </a:prstGeom>
        </p:spPr>
        <p:txBody>
          <a:bodyPr spcFirstLastPara="1" wrap="square" lIns="91425" tIns="91425" rIns="91425" bIns="91425" anchor="b" anchorCtr="0">
            <a:noAutofit/>
          </a:bodyPr>
          <a:lstStyle/>
          <a:p>
            <a:pPr marL="0" lvl="0" indent="0">
              <a:spcBef>
                <a:spcPts val="600"/>
              </a:spcBef>
              <a:buSzPts val="2400"/>
            </a:pPr>
            <a:r>
              <a:rPr lang="fr-CA" sz="2800" b="1" dirty="0">
                <a:solidFill>
                  <a:schemeClr val="accent1"/>
                </a:solidFill>
                <a:latin typeface="Lato"/>
                <a:ea typeface="Lato"/>
                <a:cs typeface="Lato"/>
              </a:rPr>
              <a:t>Résultats : thèmes principaux </a:t>
            </a:r>
            <a:endParaRPr sz="2800" dirty="0">
              <a:solidFill>
                <a:schemeClr val="accent1"/>
              </a:solidFill>
              <a:latin typeface="Lato"/>
              <a:ea typeface="Lato"/>
              <a:cs typeface="Lato"/>
            </a:endParaRPr>
          </a:p>
        </p:txBody>
      </p:sp>
      <p:sp>
        <p:nvSpPr>
          <p:cNvPr id="27" name="Rectangle 26">
            <a:extLst>
              <a:ext uri="{FF2B5EF4-FFF2-40B4-BE49-F238E27FC236}">
                <a16:creationId xmlns:a16="http://schemas.microsoft.com/office/drawing/2014/main" id="{6C4EF015-429E-72E7-087F-03C277F8438A}"/>
              </a:ext>
            </a:extLst>
          </p:cNvPr>
          <p:cNvSpPr/>
          <p:nvPr/>
        </p:nvSpPr>
        <p:spPr>
          <a:xfrm>
            <a:off x="0" y="977900"/>
            <a:ext cx="9144000" cy="35814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 name="Image 1">
            <a:extLst>
              <a:ext uri="{FF2B5EF4-FFF2-40B4-BE49-F238E27FC236}">
                <a16:creationId xmlns:a16="http://schemas.microsoft.com/office/drawing/2014/main" id="{59FF116E-8F2C-40EC-D1B5-BF0DDE0D1D5F}"/>
              </a:ext>
            </a:extLst>
          </p:cNvPr>
          <p:cNvPicPr>
            <a:picLocks noChangeAspect="1"/>
          </p:cNvPicPr>
          <p:nvPr/>
        </p:nvPicPr>
        <p:blipFill>
          <a:blip r:embed="rId3"/>
          <a:stretch>
            <a:fillRect/>
          </a:stretch>
        </p:blipFill>
        <p:spPr>
          <a:xfrm>
            <a:off x="957262" y="1272283"/>
            <a:ext cx="7797663" cy="3581400"/>
          </a:xfrm>
          <a:prstGeom prst="rect">
            <a:avLst/>
          </a:prstGeom>
        </p:spPr>
      </p:pic>
    </p:spTree>
    <p:extLst>
      <p:ext uri="{BB962C8B-B14F-4D97-AF65-F5344CB8AC3E}">
        <p14:creationId xmlns:p14="http://schemas.microsoft.com/office/powerpoint/2010/main" val="1470028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C99FD-FB69-725D-5398-AD978B909422}"/>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3F6031E1-198C-120F-F1F5-9D14AF6189E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CA" smtClean="0"/>
              <a:t>11</a:t>
            </a:fld>
            <a:endParaRPr lang="fr-CA"/>
          </a:p>
        </p:txBody>
      </p:sp>
      <p:sp>
        <p:nvSpPr>
          <p:cNvPr id="6" name="Google Shape;242;p28">
            <a:extLst>
              <a:ext uri="{FF2B5EF4-FFF2-40B4-BE49-F238E27FC236}">
                <a16:creationId xmlns:a16="http://schemas.microsoft.com/office/drawing/2014/main" id="{868110B4-3F69-3C6D-FCD4-478BF0E2014E}"/>
              </a:ext>
            </a:extLst>
          </p:cNvPr>
          <p:cNvSpPr txBox="1">
            <a:spLocks noGrp="1"/>
          </p:cNvSpPr>
          <p:nvPr>
            <p:ph type="title"/>
          </p:nvPr>
        </p:nvSpPr>
        <p:spPr>
          <a:xfrm>
            <a:off x="359607" y="190499"/>
            <a:ext cx="8120968" cy="571501"/>
          </a:xfrm>
          <a:prstGeom prst="rect">
            <a:avLst/>
          </a:prstGeom>
        </p:spPr>
        <p:txBody>
          <a:bodyPr spcFirstLastPara="1" wrap="square" lIns="91425" tIns="91425" rIns="91425" bIns="91425" anchor="b" anchorCtr="0">
            <a:noAutofit/>
          </a:bodyPr>
          <a:lstStyle/>
          <a:p>
            <a:pPr marL="0" lvl="0" indent="0">
              <a:spcBef>
                <a:spcPts val="600"/>
              </a:spcBef>
              <a:buSzPts val="2400"/>
            </a:pPr>
            <a:r>
              <a:rPr lang="fr-CA" sz="2800" b="1" dirty="0">
                <a:solidFill>
                  <a:schemeClr val="accent1"/>
                </a:solidFill>
                <a:latin typeface="Lato"/>
                <a:ea typeface="Lato"/>
                <a:cs typeface="Lato"/>
              </a:rPr>
              <a:t>Distribution géographique des études</a:t>
            </a:r>
            <a:endParaRPr sz="2800" dirty="0">
              <a:solidFill>
                <a:schemeClr val="accent1"/>
              </a:solidFill>
              <a:latin typeface="Lato"/>
              <a:ea typeface="Lato"/>
              <a:cs typeface="Lato"/>
            </a:endParaRPr>
          </a:p>
        </p:txBody>
      </p:sp>
      <p:pic>
        <p:nvPicPr>
          <p:cNvPr id="3" name="Image 2" descr="Une image contenant carte, texte, atlas&#10;&#10;Description générée automatiquement">
            <a:extLst>
              <a:ext uri="{FF2B5EF4-FFF2-40B4-BE49-F238E27FC236}">
                <a16:creationId xmlns:a16="http://schemas.microsoft.com/office/drawing/2014/main" id="{A6A1B2B2-D07A-3700-843D-E1289637241D}"/>
              </a:ext>
            </a:extLst>
          </p:cNvPr>
          <p:cNvPicPr>
            <a:picLocks noChangeAspect="1"/>
          </p:cNvPicPr>
          <p:nvPr/>
        </p:nvPicPr>
        <p:blipFill>
          <a:blip r:embed="rId3"/>
          <a:stretch>
            <a:fillRect/>
          </a:stretch>
        </p:blipFill>
        <p:spPr>
          <a:xfrm>
            <a:off x="856802" y="1067177"/>
            <a:ext cx="6890198" cy="3629756"/>
          </a:xfrm>
          <a:prstGeom prst="rect">
            <a:avLst/>
          </a:prstGeom>
        </p:spPr>
      </p:pic>
    </p:spTree>
    <p:extLst>
      <p:ext uri="{BB962C8B-B14F-4D97-AF65-F5344CB8AC3E}">
        <p14:creationId xmlns:p14="http://schemas.microsoft.com/office/powerpoint/2010/main" val="2948982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2C29C-5D45-1A76-BFBA-78C13CD944D6}"/>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83B1DB01-51BA-265F-9CC4-A1360EF339D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CA" smtClean="0"/>
              <a:t>12</a:t>
            </a:fld>
            <a:endParaRPr lang="fr-CA"/>
          </a:p>
        </p:txBody>
      </p:sp>
      <p:sp>
        <p:nvSpPr>
          <p:cNvPr id="6" name="Google Shape;242;p28">
            <a:extLst>
              <a:ext uri="{FF2B5EF4-FFF2-40B4-BE49-F238E27FC236}">
                <a16:creationId xmlns:a16="http://schemas.microsoft.com/office/drawing/2014/main" id="{436D52A9-9EC5-E711-AC2D-590C9128A53C}"/>
              </a:ext>
            </a:extLst>
          </p:cNvPr>
          <p:cNvSpPr txBox="1">
            <a:spLocks noGrp="1"/>
          </p:cNvSpPr>
          <p:nvPr>
            <p:ph type="title"/>
          </p:nvPr>
        </p:nvSpPr>
        <p:spPr>
          <a:xfrm>
            <a:off x="359607" y="190499"/>
            <a:ext cx="8120968" cy="571501"/>
          </a:xfrm>
          <a:prstGeom prst="rect">
            <a:avLst/>
          </a:prstGeom>
        </p:spPr>
        <p:txBody>
          <a:bodyPr spcFirstLastPara="1" wrap="square" lIns="91425" tIns="91425" rIns="91425" bIns="91425" anchor="b" anchorCtr="0">
            <a:noAutofit/>
          </a:bodyPr>
          <a:lstStyle/>
          <a:p>
            <a:pPr marL="0" lvl="0" indent="0">
              <a:spcBef>
                <a:spcPts val="600"/>
              </a:spcBef>
              <a:buSzPts val="2400"/>
            </a:pPr>
            <a:r>
              <a:rPr lang="fr-CA" sz="2800" b="1" dirty="0">
                <a:solidFill>
                  <a:schemeClr val="accent1"/>
                </a:solidFill>
                <a:latin typeface="Lato"/>
                <a:ea typeface="Lato"/>
                <a:cs typeface="Lato"/>
              </a:rPr>
              <a:t>Typologie des handicaps inclus</a:t>
            </a:r>
            <a:endParaRPr sz="2800" dirty="0">
              <a:solidFill>
                <a:schemeClr val="accent1"/>
              </a:solidFill>
              <a:latin typeface="Lato"/>
              <a:ea typeface="Lato"/>
              <a:cs typeface="Lato"/>
            </a:endParaRPr>
          </a:p>
        </p:txBody>
      </p:sp>
      <p:sp>
        <p:nvSpPr>
          <p:cNvPr id="7" name="Rectangle 6">
            <a:extLst>
              <a:ext uri="{FF2B5EF4-FFF2-40B4-BE49-F238E27FC236}">
                <a16:creationId xmlns:a16="http://schemas.microsoft.com/office/drawing/2014/main" id="{F8A5A113-7F65-DA9E-E184-D123F0D3D460}"/>
              </a:ext>
            </a:extLst>
          </p:cNvPr>
          <p:cNvSpPr/>
          <p:nvPr/>
        </p:nvSpPr>
        <p:spPr>
          <a:xfrm>
            <a:off x="0" y="977900"/>
            <a:ext cx="9144000" cy="35814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4" name="Image 3">
            <a:extLst>
              <a:ext uri="{FF2B5EF4-FFF2-40B4-BE49-F238E27FC236}">
                <a16:creationId xmlns:a16="http://schemas.microsoft.com/office/drawing/2014/main" id="{12DC3BF3-F176-A2DD-FFB3-411F14DCEF73}"/>
              </a:ext>
            </a:extLst>
          </p:cNvPr>
          <p:cNvPicPr>
            <a:picLocks noChangeAspect="1"/>
          </p:cNvPicPr>
          <p:nvPr/>
        </p:nvPicPr>
        <p:blipFill>
          <a:blip r:embed="rId3"/>
          <a:stretch>
            <a:fillRect/>
          </a:stretch>
        </p:blipFill>
        <p:spPr>
          <a:xfrm>
            <a:off x="88900" y="977900"/>
            <a:ext cx="9144000" cy="3290080"/>
          </a:xfrm>
          <a:prstGeom prst="rect">
            <a:avLst/>
          </a:prstGeom>
        </p:spPr>
      </p:pic>
    </p:spTree>
    <p:extLst>
      <p:ext uri="{BB962C8B-B14F-4D97-AF65-F5344CB8AC3E}">
        <p14:creationId xmlns:p14="http://schemas.microsoft.com/office/powerpoint/2010/main" val="2858613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CAA33-AE81-D7D3-F54C-964EF2A25E90}"/>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F2A08A4D-BA31-D6DD-7200-3B5D75331F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CA" smtClean="0"/>
              <a:t>13</a:t>
            </a:fld>
            <a:endParaRPr lang="fr-CA"/>
          </a:p>
        </p:txBody>
      </p:sp>
      <p:sp>
        <p:nvSpPr>
          <p:cNvPr id="6" name="Google Shape;242;p28">
            <a:extLst>
              <a:ext uri="{FF2B5EF4-FFF2-40B4-BE49-F238E27FC236}">
                <a16:creationId xmlns:a16="http://schemas.microsoft.com/office/drawing/2014/main" id="{7BCABEEF-BF98-8E9D-CDC8-C0A59FD1C993}"/>
              </a:ext>
            </a:extLst>
          </p:cNvPr>
          <p:cNvSpPr txBox="1">
            <a:spLocks noGrp="1"/>
          </p:cNvSpPr>
          <p:nvPr>
            <p:ph type="title"/>
          </p:nvPr>
        </p:nvSpPr>
        <p:spPr>
          <a:xfrm>
            <a:off x="359607" y="190499"/>
            <a:ext cx="8120968" cy="571501"/>
          </a:xfrm>
          <a:prstGeom prst="rect">
            <a:avLst/>
          </a:prstGeom>
        </p:spPr>
        <p:txBody>
          <a:bodyPr spcFirstLastPara="1" wrap="square" lIns="91425" tIns="91425" rIns="91425" bIns="91425" anchor="b" anchorCtr="0">
            <a:noAutofit/>
          </a:bodyPr>
          <a:lstStyle/>
          <a:p>
            <a:pPr marL="0" lvl="0" indent="0">
              <a:spcBef>
                <a:spcPts val="600"/>
              </a:spcBef>
              <a:buSzPts val="2400"/>
            </a:pPr>
            <a:r>
              <a:rPr lang="fr-CA" sz="2800" b="1" dirty="0">
                <a:solidFill>
                  <a:schemeClr val="accent1"/>
                </a:solidFill>
                <a:latin typeface="Lato"/>
                <a:ea typeface="Lato"/>
                <a:cs typeface="Lato"/>
              </a:rPr>
              <a:t>Secteurs d’applications des algorithmes d’IA</a:t>
            </a:r>
            <a:endParaRPr sz="2800" dirty="0">
              <a:solidFill>
                <a:schemeClr val="accent1"/>
              </a:solidFill>
              <a:latin typeface="Lato"/>
              <a:ea typeface="Lato"/>
              <a:cs typeface="Lato"/>
            </a:endParaRPr>
          </a:p>
        </p:txBody>
      </p:sp>
      <p:sp>
        <p:nvSpPr>
          <p:cNvPr id="7" name="Rectangle 6">
            <a:extLst>
              <a:ext uri="{FF2B5EF4-FFF2-40B4-BE49-F238E27FC236}">
                <a16:creationId xmlns:a16="http://schemas.microsoft.com/office/drawing/2014/main" id="{9E4C86D0-081F-250D-921B-18DC2CFEDF75}"/>
              </a:ext>
            </a:extLst>
          </p:cNvPr>
          <p:cNvSpPr/>
          <p:nvPr/>
        </p:nvSpPr>
        <p:spPr>
          <a:xfrm>
            <a:off x="0" y="977900"/>
            <a:ext cx="9144000" cy="35814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 name="Image 1">
            <a:extLst>
              <a:ext uri="{FF2B5EF4-FFF2-40B4-BE49-F238E27FC236}">
                <a16:creationId xmlns:a16="http://schemas.microsoft.com/office/drawing/2014/main" id="{ABD6C789-B621-B96F-B2BF-9B2F80B8EAF2}"/>
              </a:ext>
            </a:extLst>
          </p:cNvPr>
          <p:cNvPicPr>
            <a:picLocks noChangeAspect="1"/>
          </p:cNvPicPr>
          <p:nvPr/>
        </p:nvPicPr>
        <p:blipFill>
          <a:blip r:embed="rId3"/>
          <a:stretch>
            <a:fillRect/>
          </a:stretch>
        </p:blipFill>
        <p:spPr>
          <a:xfrm>
            <a:off x="736600" y="1168400"/>
            <a:ext cx="7112000" cy="3200400"/>
          </a:xfrm>
          <a:prstGeom prst="rect">
            <a:avLst/>
          </a:prstGeom>
        </p:spPr>
      </p:pic>
    </p:spTree>
    <p:extLst>
      <p:ext uri="{BB962C8B-B14F-4D97-AF65-F5344CB8AC3E}">
        <p14:creationId xmlns:p14="http://schemas.microsoft.com/office/powerpoint/2010/main" val="3198032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16079-6CF7-A2F6-E00B-AF399C1D48C8}"/>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3E05015A-324E-F9C0-59CE-20BBED9C60D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CA" smtClean="0"/>
              <a:t>14</a:t>
            </a:fld>
            <a:endParaRPr lang="fr-CA"/>
          </a:p>
        </p:txBody>
      </p:sp>
      <p:sp>
        <p:nvSpPr>
          <p:cNvPr id="6" name="Google Shape;242;p28">
            <a:extLst>
              <a:ext uri="{FF2B5EF4-FFF2-40B4-BE49-F238E27FC236}">
                <a16:creationId xmlns:a16="http://schemas.microsoft.com/office/drawing/2014/main" id="{C50E0A86-067E-8FB2-B2AA-A674A5FDCF06}"/>
              </a:ext>
            </a:extLst>
          </p:cNvPr>
          <p:cNvSpPr txBox="1">
            <a:spLocks noGrp="1"/>
          </p:cNvSpPr>
          <p:nvPr>
            <p:ph type="title"/>
          </p:nvPr>
        </p:nvSpPr>
        <p:spPr>
          <a:xfrm>
            <a:off x="359607" y="190499"/>
            <a:ext cx="8120968" cy="571501"/>
          </a:xfrm>
          <a:prstGeom prst="rect">
            <a:avLst/>
          </a:prstGeom>
        </p:spPr>
        <p:txBody>
          <a:bodyPr spcFirstLastPara="1" wrap="square" lIns="91425" tIns="91425" rIns="91425" bIns="91425" anchor="b" anchorCtr="0">
            <a:noAutofit/>
          </a:bodyPr>
          <a:lstStyle/>
          <a:p>
            <a:pPr marL="0" lvl="0" indent="0">
              <a:spcBef>
                <a:spcPts val="600"/>
              </a:spcBef>
              <a:buSzPts val="2400"/>
            </a:pPr>
            <a:r>
              <a:rPr lang="fr-CA" sz="2800" b="1" dirty="0">
                <a:solidFill>
                  <a:schemeClr val="accent1"/>
                </a:solidFill>
                <a:latin typeface="Lato"/>
                <a:ea typeface="Lato"/>
                <a:cs typeface="Lato"/>
              </a:rPr>
              <a:t>Synthèse des résultats </a:t>
            </a:r>
            <a:endParaRPr sz="2800" dirty="0">
              <a:solidFill>
                <a:schemeClr val="accent1"/>
              </a:solidFill>
              <a:latin typeface="Lato"/>
              <a:ea typeface="Lato"/>
              <a:cs typeface="Lato"/>
            </a:endParaRPr>
          </a:p>
        </p:txBody>
      </p:sp>
      <p:sp>
        <p:nvSpPr>
          <p:cNvPr id="7" name="Rectangle 6">
            <a:extLst>
              <a:ext uri="{FF2B5EF4-FFF2-40B4-BE49-F238E27FC236}">
                <a16:creationId xmlns:a16="http://schemas.microsoft.com/office/drawing/2014/main" id="{C518EC9F-0AA8-5B10-1067-9934FAE4660F}"/>
              </a:ext>
            </a:extLst>
          </p:cNvPr>
          <p:cNvSpPr/>
          <p:nvPr/>
        </p:nvSpPr>
        <p:spPr>
          <a:xfrm>
            <a:off x="0" y="977900"/>
            <a:ext cx="9144000" cy="35814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 name="Image 2">
            <a:extLst>
              <a:ext uri="{FF2B5EF4-FFF2-40B4-BE49-F238E27FC236}">
                <a16:creationId xmlns:a16="http://schemas.microsoft.com/office/drawing/2014/main" id="{9CA2432C-90E4-4E2F-3568-4A1E8A32BB46}"/>
              </a:ext>
            </a:extLst>
          </p:cNvPr>
          <p:cNvPicPr>
            <a:picLocks noChangeAspect="1"/>
          </p:cNvPicPr>
          <p:nvPr/>
        </p:nvPicPr>
        <p:blipFill>
          <a:blip r:embed="rId3"/>
          <a:stretch>
            <a:fillRect/>
          </a:stretch>
        </p:blipFill>
        <p:spPr>
          <a:xfrm>
            <a:off x="0" y="1550935"/>
            <a:ext cx="9144000" cy="2041630"/>
          </a:xfrm>
          <a:prstGeom prst="rect">
            <a:avLst/>
          </a:prstGeom>
        </p:spPr>
      </p:pic>
    </p:spTree>
    <p:extLst>
      <p:ext uri="{BB962C8B-B14F-4D97-AF65-F5344CB8AC3E}">
        <p14:creationId xmlns:p14="http://schemas.microsoft.com/office/powerpoint/2010/main" val="4187173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
          <a:extLst>
            <a:ext uri="{FF2B5EF4-FFF2-40B4-BE49-F238E27FC236}">
              <a16:creationId xmlns:a16="http://schemas.microsoft.com/office/drawing/2014/main" id="{1A46CE79-289B-4A96-E919-D5159D9FCB07}"/>
            </a:ext>
          </a:extLst>
        </p:cNvPr>
        <p:cNvGrpSpPr/>
        <p:nvPr/>
      </p:nvGrpSpPr>
      <p:grpSpPr>
        <a:xfrm>
          <a:off x="0" y="0"/>
          <a:ext cx="0" cy="0"/>
          <a:chOff x="0" y="0"/>
          <a:chExt cx="0" cy="0"/>
        </a:xfrm>
      </p:grpSpPr>
      <p:sp>
        <p:nvSpPr>
          <p:cNvPr id="111" name="Google Shape;111;p15">
            <a:extLst>
              <a:ext uri="{FF2B5EF4-FFF2-40B4-BE49-F238E27FC236}">
                <a16:creationId xmlns:a16="http://schemas.microsoft.com/office/drawing/2014/main" id="{0E0162A8-911D-3F93-2699-40E793C319D2}"/>
              </a:ext>
            </a:extLst>
          </p:cNvPr>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dirty="0">
                <a:solidFill>
                  <a:schemeClr val="accent2"/>
                </a:solidFill>
              </a:rPr>
              <a:t>Phase 2</a:t>
            </a:r>
            <a:endParaRPr sz="7200" dirty="0">
              <a:solidFill>
                <a:schemeClr val="accent2"/>
              </a:solidFill>
            </a:endParaRPr>
          </a:p>
          <a:p>
            <a:pPr marL="0" lvl="0" indent="0" algn="ctr" rtl="0">
              <a:spcBef>
                <a:spcPts val="0"/>
              </a:spcBef>
              <a:spcAft>
                <a:spcPts val="0"/>
              </a:spcAft>
              <a:buNone/>
            </a:pPr>
            <a:r>
              <a:rPr lang="fr-CA" sz="4400" dirty="0"/>
              <a:t>Méthodes &amp; résultats</a:t>
            </a:r>
            <a:endParaRPr sz="4400" dirty="0"/>
          </a:p>
        </p:txBody>
      </p:sp>
      <p:sp>
        <p:nvSpPr>
          <p:cNvPr id="113" name="Google Shape;113;p15">
            <a:extLst>
              <a:ext uri="{FF2B5EF4-FFF2-40B4-BE49-F238E27FC236}">
                <a16:creationId xmlns:a16="http://schemas.microsoft.com/office/drawing/2014/main" id="{CA167E88-5204-B5DA-4C52-DC7A9183B0DB}"/>
              </a:ext>
            </a:extLst>
          </p:cNvPr>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15</a:t>
            </a:fld>
            <a:endParaRPr/>
          </a:p>
        </p:txBody>
      </p:sp>
    </p:spTree>
    <p:extLst>
      <p:ext uri="{BB962C8B-B14F-4D97-AF65-F5344CB8AC3E}">
        <p14:creationId xmlns:p14="http://schemas.microsoft.com/office/powerpoint/2010/main" val="3815828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9C258-D0C2-C43F-894B-D400330A7C1E}"/>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A8044C38-BB96-3D39-3AEC-7702793C0E8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CA" smtClean="0"/>
              <a:t>16</a:t>
            </a:fld>
            <a:endParaRPr lang="fr-CA"/>
          </a:p>
        </p:txBody>
      </p:sp>
      <p:sp>
        <p:nvSpPr>
          <p:cNvPr id="6" name="Google Shape;242;p28">
            <a:extLst>
              <a:ext uri="{FF2B5EF4-FFF2-40B4-BE49-F238E27FC236}">
                <a16:creationId xmlns:a16="http://schemas.microsoft.com/office/drawing/2014/main" id="{0802AE88-7DD9-A311-8781-A0FFC76351D9}"/>
              </a:ext>
            </a:extLst>
          </p:cNvPr>
          <p:cNvSpPr txBox="1">
            <a:spLocks noGrp="1"/>
          </p:cNvSpPr>
          <p:nvPr>
            <p:ph type="title"/>
          </p:nvPr>
        </p:nvSpPr>
        <p:spPr>
          <a:xfrm>
            <a:off x="423106" y="304799"/>
            <a:ext cx="8022393" cy="848617"/>
          </a:xfrm>
          <a:prstGeom prst="rect">
            <a:avLst/>
          </a:prstGeom>
        </p:spPr>
        <p:txBody>
          <a:bodyPr spcFirstLastPara="1" wrap="square" lIns="91425" tIns="91425" rIns="91425" bIns="91425" anchor="b" anchorCtr="0">
            <a:noAutofit/>
          </a:bodyPr>
          <a:lstStyle/>
          <a:p>
            <a:pPr marL="0" lvl="0" indent="0">
              <a:spcBef>
                <a:spcPts val="600"/>
              </a:spcBef>
              <a:buSzPts val="2400"/>
            </a:pPr>
            <a:r>
              <a:rPr lang="fr-CA" sz="2800" b="1" dirty="0">
                <a:solidFill>
                  <a:schemeClr val="accent1"/>
                </a:solidFill>
                <a:latin typeface="Lato"/>
                <a:ea typeface="Lato"/>
                <a:cs typeface="Lato"/>
              </a:rPr>
              <a:t>M</a:t>
            </a:r>
            <a:r>
              <a:rPr lang="en" sz="2800" b="1" dirty="0">
                <a:solidFill>
                  <a:schemeClr val="accent1"/>
                </a:solidFill>
                <a:latin typeface="Lato"/>
                <a:ea typeface="Lato"/>
                <a:cs typeface="Lato"/>
              </a:rPr>
              <a:t>éthodes de collecte de données qualitatives et analyses</a:t>
            </a:r>
            <a:endParaRPr sz="2800" dirty="0">
              <a:solidFill>
                <a:schemeClr val="accent1"/>
              </a:solidFill>
              <a:latin typeface="Lato"/>
              <a:ea typeface="Lato"/>
              <a:cs typeface="Lato"/>
            </a:endParaRPr>
          </a:p>
        </p:txBody>
      </p:sp>
      <p:sp>
        <p:nvSpPr>
          <p:cNvPr id="7" name="Rectangle : coins arrondis 6">
            <a:extLst>
              <a:ext uri="{FF2B5EF4-FFF2-40B4-BE49-F238E27FC236}">
                <a16:creationId xmlns:a16="http://schemas.microsoft.com/office/drawing/2014/main" id="{C23B6464-63DE-0AD1-318B-8F205CAE8E6A}"/>
              </a:ext>
            </a:extLst>
          </p:cNvPr>
          <p:cNvSpPr/>
          <p:nvPr/>
        </p:nvSpPr>
        <p:spPr>
          <a:xfrm>
            <a:off x="279400" y="1552086"/>
            <a:ext cx="3200400" cy="12573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800" dirty="0"/>
              <a:t>4 entretiens individuels semi-dirigés avec des experts en IA</a:t>
            </a:r>
          </a:p>
        </p:txBody>
      </p:sp>
      <p:sp>
        <p:nvSpPr>
          <p:cNvPr id="2" name="Rectangle : coins arrondis 1">
            <a:extLst>
              <a:ext uri="{FF2B5EF4-FFF2-40B4-BE49-F238E27FC236}">
                <a16:creationId xmlns:a16="http://schemas.microsoft.com/office/drawing/2014/main" id="{4EAB5E4D-9AF1-41FA-730E-83659B88A128}"/>
              </a:ext>
            </a:extLst>
          </p:cNvPr>
          <p:cNvSpPr/>
          <p:nvPr/>
        </p:nvSpPr>
        <p:spPr>
          <a:xfrm>
            <a:off x="5143500" y="1552086"/>
            <a:ext cx="3200400" cy="12573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800" dirty="0"/>
              <a:t>2 groupes de discussion (12 personnes entendantes &amp; malentendantes (LSQ)</a:t>
            </a:r>
          </a:p>
        </p:txBody>
      </p:sp>
      <p:sp>
        <p:nvSpPr>
          <p:cNvPr id="3" name="Rectangle : coins arrondis 2">
            <a:extLst>
              <a:ext uri="{FF2B5EF4-FFF2-40B4-BE49-F238E27FC236}">
                <a16:creationId xmlns:a16="http://schemas.microsoft.com/office/drawing/2014/main" id="{C82305EB-B780-8F60-01A7-137815883B84}"/>
              </a:ext>
            </a:extLst>
          </p:cNvPr>
          <p:cNvSpPr/>
          <p:nvPr/>
        </p:nvSpPr>
        <p:spPr>
          <a:xfrm>
            <a:off x="2711450" y="3705640"/>
            <a:ext cx="3200400" cy="1257300"/>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800" dirty="0"/>
              <a:t>Analyse descriptive selon l’approche intersectionnelle</a:t>
            </a:r>
          </a:p>
        </p:txBody>
      </p:sp>
      <p:cxnSp>
        <p:nvCxnSpPr>
          <p:cNvPr id="4" name="Straight Connector 10">
            <a:extLst>
              <a:ext uri="{FF2B5EF4-FFF2-40B4-BE49-F238E27FC236}">
                <a16:creationId xmlns:a16="http://schemas.microsoft.com/office/drawing/2014/main" id="{E4D08438-0906-A8D4-3D5F-8A7B89EBD4F8}"/>
              </a:ext>
            </a:extLst>
          </p:cNvPr>
          <p:cNvCxnSpPr>
            <a:cxnSpLocks/>
          </p:cNvCxnSpPr>
          <p:nvPr/>
        </p:nvCxnSpPr>
        <p:spPr>
          <a:xfrm>
            <a:off x="1879600" y="3306970"/>
            <a:ext cx="48641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3038F56A-9FDB-4552-C5AC-62F7EF4CC7D1}"/>
              </a:ext>
            </a:extLst>
          </p:cNvPr>
          <p:cNvCxnSpPr/>
          <p:nvPr/>
        </p:nvCxnSpPr>
        <p:spPr>
          <a:xfrm>
            <a:off x="1879600" y="2796248"/>
            <a:ext cx="0" cy="510722"/>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593D2E3F-3DBF-40F8-9CAE-352909F31F0B}"/>
              </a:ext>
            </a:extLst>
          </p:cNvPr>
          <p:cNvCxnSpPr/>
          <p:nvPr/>
        </p:nvCxnSpPr>
        <p:spPr>
          <a:xfrm>
            <a:off x="6743700" y="2796248"/>
            <a:ext cx="0" cy="510722"/>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0F9C404B-7CDE-F2DE-82E9-AB08D5B27FFB}"/>
              </a:ext>
            </a:extLst>
          </p:cNvPr>
          <p:cNvCxnSpPr>
            <a:endCxn id="3" idx="0"/>
          </p:cNvCxnSpPr>
          <p:nvPr/>
        </p:nvCxnSpPr>
        <p:spPr>
          <a:xfrm>
            <a:off x="4311650" y="3306970"/>
            <a:ext cx="0" cy="39867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01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E57DE-C703-63F8-A1BD-AB7D9DF875D0}"/>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FEA80C5E-5847-1772-FD0B-DD17467EEDC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CA" smtClean="0"/>
              <a:t>17</a:t>
            </a:fld>
            <a:endParaRPr lang="fr-CA"/>
          </a:p>
        </p:txBody>
      </p:sp>
      <p:sp>
        <p:nvSpPr>
          <p:cNvPr id="6" name="Google Shape;242;p28">
            <a:extLst>
              <a:ext uri="{FF2B5EF4-FFF2-40B4-BE49-F238E27FC236}">
                <a16:creationId xmlns:a16="http://schemas.microsoft.com/office/drawing/2014/main" id="{BDF4AF4B-9028-E7D4-BA63-048D60AE68C0}"/>
              </a:ext>
            </a:extLst>
          </p:cNvPr>
          <p:cNvSpPr txBox="1">
            <a:spLocks noGrp="1"/>
          </p:cNvSpPr>
          <p:nvPr>
            <p:ph type="title"/>
          </p:nvPr>
        </p:nvSpPr>
        <p:spPr>
          <a:xfrm>
            <a:off x="359607" y="190499"/>
            <a:ext cx="8120968" cy="571501"/>
          </a:xfrm>
          <a:prstGeom prst="rect">
            <a:avLst/>
          </a:prstGeom>
        </p:spPr>
        <p:txBody>
          <a:bodyPr spcFirstLastPara="1" wrap="square" lIns="91425" tIns="91425" rIns="91425" bIns="91425" anchor="b" anchorCtr="0">
            <a:noAutofit/>
          </a:bodyPr>
          <a:lstStyle/>
          <a:p>
            <a:pPr marL="0" lvl="0" indent="0">
              <a:spcBef>
                <a:spcPts val="600"/>
              </a:spcBef>
              <a:buSzPts val="2400"/>
            </a:pPr>
            <a:r>
              <a:rPr lang="fr-CA" sz="2800" b="1" dirty="0">
                <a:solidFill>
                  <a:schemeClr val="accent1"/>
                </a:solidFill>
                <a:latin typeface="Lato"/>
                <a:ea typeface="Lato"/>
                <a:cs typeface="Lato"/>
              </a:rPr>
              <a:t>Résultats : thèmes principaux </a:t>
            </a:r>
            <a:endParaRPr sz="2800" dirty="0">
              <a:solidFill>
                <a:schemeClr val="accent1"/>
              </a:solidFill>
              <a:latin typeface="Lato"/>
              <a:ea typeface="Lato"/>
              <a:cs typeface="Lato"/>
            </a:endParaRPr>
          </a:p>
        </p:txBody>
      </p:sp>
      <p:sp>
        <p:nvSpPr>
          <p:cNvPr id="2" name="Rectangle : coins arrondis 1">
            <a:extLst>
              <a:ext uri="{FF2B5EF4-FFF2-40B4-BE49-F238E27FC236}">
                <a16:creationId xmlns:a16="http://schemas.microsoft.com/office/drawing/2014/main" id="{693C7A0B-96A8-CE38-2439-1F4CACF06881}"/>
              </a:ext>
            </a:extLst>
          </p:cNvPr>
          <p:cNvSpPr/>
          <p:nvPr/>
        </p:nvSpPr>
        <p:spPr>
          <a:xfrm>
            <a:off x="165100" y="1038225"/>
            <a:ext cx="2108200" cy="1257300"/>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800" dirty="0"/>
              <a:t>Méconnaissance des enjeux &amp; besoins des PSH</a:t>
            </a:r>
          </a:p>
        </p:txBody>
      </p:sp>
      <p:sp>
        <p:nvSpPr>
          <p:cNvPr id="4" name="Rectangle : coins arrondis 3">
            <a:extLst>
              <a:ext uri="{FF2B5EF4-FFF2-40B4-BE49-F238E27FC236}">
                <a16:creationId xmlns:a16="http://schemas.microsoft.com/office/drawing/2014/main" id="{8031C7CA-E7A1-FF1C-3DD7-FFBA23BCBA27}"/>
              </a:ext>
            </a:extLst>
          </p:cNvPr>
          <p:cNvSpPr/>
          <p:nvPr/>
        </p:nvSpPr>
        <p:spPr>
          <a:xfrm>
            <a:off x="2463800" y="1038225"/>
            <a:ext cx="2108200" cy="1257300"/>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800" dirty="0"/>
              <a:t>Exclusion des PSH des applications IA</a:t>
            </a:r>
          </a:p>
        </p:txBody>
      </p:sp>
      <p:sp>
        <p:nvSpPr>
          <p:cNvPr id="7" name="Rectangle : coins arrondis 6">
            <a:extLst>
              <a:ext uri="{FF2B5EF4-FFF2-40B4-BE49-F238E27FC236}">
                <a16:creationId xmlns:a16="http://schemas.microsoft.com/office/drawing/2014/main" id="{C7C52B78-5503-8726-E964-42E2633DF8B2}"/>
              </a:ext>
            </a:extLst>
          </p:cNvPr>
          <p:cNvSpPr/>
          <p:nvPr/>
        </p:nvSpPr>
        <p:spPr>
          <a:xfrm>
            <a:off x="4762500" y="1002811"/>
            <a:ext cx="2108200" cy="12573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800" dirty="0"/>
              <a:t>Inaccessibilité des interfaces d’IA</a:t>
            </a:r>
          </a:p>
        </p:txBody>
      </p:sp>
      <p:sp>
        <p:nvSpPr>
          <p:cNvPr id="8" name="Rectangle : coins arrondis 7">
            <a:extLst>
              <a:ext uri="{FF2B5EF4-FFF2-40B4-BE49-F238E27FC236}">
                <a16:creationId xmlns:a16="http://schemas.microsoft.com/office/drawing/2014/main" id="{87B89145-90B4-76A3-31D1-97B1D9893F52}"/>
              </a:ext>
            </a:extLst>
          </p:cNvPr>
          <p:cNvSpPr/>
          <p:nvPr/>
        </p:nvSpPr>
        <p:spPr>
          <a:xfrm>
            <a:off x="1219200" y="2418556"/>
            <a:ext cx="2108200" cy="12573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800" dirty="0"/>
              <a:t>Barrières financières pour inclure &amp; être inclus</a:t>
            </a:r>
          </a:p>
        </p:txBody>
      </p:sp>
      <p:sp>
        <p:nvSpPr>
          <p:cNvPr id="9" name="Rectangle : coins arrondis 8">
            <a:extLst>
              <a:ext uri="{FF2B5EF4-FFF2-40B4-BE49-F238E27FC236}">
                <a16:creationId xmlns:a16="http://schemas.microsoft.com/office/drawing/2014/main" id="{FFE99781-5D17-9A12-E070-78FC43E0AC06}"/>
              </a:ext>
            </a:extLst>
          </p:cNvPr>
          <p:cNvSpPr/>
          <p:nvPr/>
        </p:nvSpPr>
        <p:spPr>
          <a:xfrm>
            <a:off x="3517900" y="2383142"/>
            <a:ext cx="2108200" cy="12573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800" dirty="0"/>
              <a:t>Barrières linguistiques</a:t>
            </a:r>
          </a:p>
        </p:txBody>
      </p:sp>
      <p:sp>
        <p:nvSpPr>
          <p:cNvPr id="10" name="Rectangle : coins arrondis 9">
            <a:extLst>
              <a:ext uri="{FF2B5EF4-FFF2-40B4-BE49-F238E27FC236}">
                <a16:creationId xmlns:a16="http://schemas.microsoft.com/office/drawing/2014/main" id="{C906021A-34A8-7839-CDCC-E8DAF7762620}"/>
              </a:ext>
            </a:extLst>
          </p:cNvPr>
          <p:cNvSpPr/>
          <p:nvPr/>
        </p:nvSpPr>
        <p:spPr>
          <a:xfrm>
            <a:off x="3659113" y="3763473"/>
            <a:ext cx="2108200" cy="1257300"/>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800" dirty="0"/>
              <a:t>Manque de dialogues intersectoriels </a:t>
            </a:r>
          </a:p>
        </p:txBody>
      </p:sp>
      <p:sp>
        <p:nvSpPr>
          <p:cNvPr id="11" name="Rectangle : coins arrondis 10">
            <a:extLst>
              <a:ext uri="{FF2B5EF4-FFF2-40B4-BE49-F238E27FC236}">
                <a16:creationId xmlns:a16="http://schemas.microsoft.com/office/drawing/2014/main" id="{6BCEE15E-7454-941D-8E64-B7BF8FEC880E}"/>
              </a:ext>
            </a:extLst>
          </p:cNvPr>
          <p:cNvSpPr/>
          <p:nvPr/>
        </p:nvSpPr>
        <p:spPr>
          <a:xfrm>
            <a:off x="5969000" y="3753133"/>
            <a:ext cx="2108200" cy="1257300"/>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800" dirty="0"/>
              <a:t>Pistes de solutions</a:t>
            </a:r>
          </a:p>
        </p:txBody>
      </p:sp>
    </p:spTree>
    <p:extLst>
      <p:ext uri="{BB962C8B-B14F-4D97-AF65-F5344CB8AC3E}">
        <p14:creationId xmlns:p14="http://schemas.microsoft.com/office/powerpoint/2010/main" val="1480959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3">
          <a:extLst>
            <a:ext uri="{FF2B5EF4-FFF2-40B4-BE49-F238E27FC236}">
              <a16:creationId xmlns:a16="http://schemas.microsoft.com/office/drawing/2014/main" id="{BB3C9094-F9E8-F219-89FD-7F348E064410}"/>
            </a:ext>
          </a:extLst>
        </p:cNvPr>
        <p:cNvGrpSpPr/>
        <p:nvPr/>
      </p:nvGrpSpPr>
      <p:grpSpPr>
        <a:xfrm>
          <a:off x="0" y="0"/>
          <a:ext cx="0" cy="0"/>
          <a:chOff x="0" y="0"/>
          <a:chExt cx="0" cy="0"/>
        </a:xfrm>
      </p:grpSpPr>
      <p:sp>
        <p:nvSpPr>
          <p:cNvPr id="144" name="Google Shape;144;p19">
            <a:extLst>
              <a:ext uri="{FF2B5EF4-FFF2-40B4-BE49-F238E27FC236}">
                <a16:creationId xmlns:a16="http://schemas.microsoft.com/office/drawing/2014/main" id="{CB4573DC-9AF2-71BA-3F26-B5B23D2601B1}"/>
              </a:ext>
            </a:extLst>
          </p:cNvPr>
          <p:cNvSpPr txBox="1">
            <a:spLocks noGrp="1"/>
          </p:cNvSpPr>
          <p:nvPr>
            <p:ph type="body" idx="1"/>
          </p:nvPr>
        </p:nvSpPr>
        <p:spPr>
          <a:xfrm>
            <a:off x="814111" y="1533938"/>
            <a:ext cx="3673114" cy="2364962"/>
          </a:xfrm>
          <a:prstGeom prst="rect">
            <a:avLst/>
          </a:prstGeom>
          <a:solidFill>
            <a:srgbClr val="00B050"/>
          </a:solidFill>
        </p:spPr>
        <p:txBody>
          <a:bodyPr spcFirstLastPara="1" wrap="square" lIns="91425" tIns="91425" rIns="91425" bIns="91425" anchor="t" anchorCtr="0">
            <a:noAutofit/>
          </a:bodyPr>
          <a:lstStyle/>
          <a:p>
            <a:pPr marL="101600" indent="0" algn="ctr">
              <a:buNone/>
            </a:pPr>
            <a:r>
              <a:rPr lang="fr-FR" sz="1600" dirty="0">
                <a:solidFill>
                  <a:schemeClr val="bg1"/>
                </a:solidFill>
              </a:rPr>
              <a:t>«  Statistiquement parlant, la population n'est pas majoritairement composée de personnes en situation de handicap. » </a:t>
            </a:r>
          </a:p>
          <a:p>
            <a:pPr marL="101600" indent="0" algn="ctr">
              <a:buNone/>
            </a:pPr>
            <a:endParaRPr lang="fr-FR" sz="1600" dirty="0">
              <a:solidFill>
                <a:schemeClr val="bg1"/>
              </a:solidFill>
            </a:endParaRPr>
          </a:p>
          <a:p>
            <a:pPr marL="101600" indent="0" algn="ctr">
              <a:buNone/>
            </a:pPr>
            <a:r>
              <a:rPr lang="fr-FR" sz="1600" dirty="0">
                <a:solidFill>
                  <a:schemeClr val="bg1"/>
                </a:solidFill>
              </a:rPr>
              <a:t>(Intervenant 1)</a:t>
            </a:r>
          </a:p>
          <a:p>
            <a:pPr marL="0" indent="0">
              <a:buClr>
                <a:schemeClr val="accent6">
                  <a:lumMod val="75000"/>
                </a:schemeClr>
              </a:buClr>
              <a:buNone/>
            </a:pPr>
            <a:endParaRPr sz="1600" i="1" dirty="0">
              <a:solidFill>
                <a:schemeClr val="bg1"/>
              </a:solidFill>
            </a:endParaRPr>
          </a:p>
        </p:txBody>
      </p:sp>
      <p:sp>
        <p:nvSpPr>
          <p:cNvPr id="145" name="Google Shape;145;p19">
            <a:extLst>
              <a:ext uri="{FF2B5EF4-FFF2-40B4-BE49-F238E27FC236}">
                <a16:creationId xmlns:a16="http://schemas.microsoft.com/office/drawing/2014/main" id="{13280F4B-0F0E-06E8-EFBA-4B640A03B717}"/>
              </a:ext>
            </a:extLst>
          </p:cNvPr>
          <p:cNvSpPr txBox="1">
            <a:spLocks noGrp="1"/>
          </p:cNvSpPr>
          <p:nvPr>
            <p:ph type="title"/>
          </p:nvPr>
        </p:nvSpPr>
        <p:spPr>
          <a:xfrm>
            <a:off x="704857" y="409838"/>
            <a:ext cx="7775718"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CA" b="1" noProof="0" dirty="0">
                <a:solidFill>
                  <a:schemeClr val="accent1"/>
                </a:solidFill>
                <a:latin typeface="Lato"/>
                <a:ea typeface="Lato"/>
                <a:cs typeface="Lato"/>
                <a:sym typeface="Lato"/>
              </a:rPr>
              <a:t>Méconnaissance des enjeux &amp; besoins des PSH</a:t>
            </a:r>
            <a:endParaRPr dirty="0"/>
          </a:p>
        </p:txBody>
      </p:sp>
      <p:sp>
        <p:nvSpPr>
          <p:cNvPr id="146" name="Google Shape;146;p19">
            <a:extLst>
              <a:ext uri="{FF2B5EF4-FFF2-40B4-BE49-F238E27FC236}">
                <a16:creationId xmlns:a16="http://schemas.microsoft.com/office/drawing/2014/main" id="{2CC23E58-14CB-206E-871E-ADCA2F0B321E}"/>
              </a:ext>
            </a:extLst>
          </p:cNvPr>
          <p:cNvSpPr txBox="1">
            <a:spLocks noGrp="1"/>
          </p:cNvSpPr>
          <p:nvPr>
            <p:ph type="body" idx="2"/>
          </p:nvPr>
        </p:nvSpPr>
        <p:spPr>
          <a:xfrm>
            <a:off x="4807461" y="1533938"/>
            <a:ext cx="3673114" cy="2364962"/>
          </a:xfrm>
          <a:prstGeom prst="rect">
            <a:avLst/>
          </a:prstGeom>
          <a:solidFill>
            <a:schemeClr val="accent1"/>
          </a:solidFill>
        </p:spPr>
        <p:txBody>
          <a:bodyPr spcFirstLastPara="1" wrap="square" lIns="91425" tIns="91425" rIns="91425" bIns="91425" anchor="t" anchorCtr="0">
            <a:noAutofit/>
          </a:bodyPr>
          <a:lstStyle/>
          <a:p>
            <a:pPr marL="101600" indent="0" algn="ctr">
              <a:buNone/>
            </a:pPr>
            <a:r>
              <a:rPr lang="fr-FR" sz="1600" dirty="0">
                <a:solidFill>
                  <a:schemeClr val="bg1"/>
                </a:solidFill>
              </a:rPr>
              <a:t>«  Je n'ai pas une bonne utilisation de l'IA, je sais qu'elle est dans ma vie, qu'elle prend beaucoup de place et pourrait me faciliter la vie si je comprenais mieux car ça prend beaucoup de formation. » </a:t>
            </a:r>
          </a:p>
          <a:p>
            <a:pPr marL="101600" indent="0" algn="ctr">
              <a:buNone/>
            </a:pPr>
            <a:endParaRPr lang="fr-FR" sz="1600" dirty="0">
              <a:solidFill>
                <a:schemeClr val="bg1"/>
              </a:solidFill>
            </a:endParaRPr>
          </a:p>
          <a:p>
            <a:pPr marL="101600" indent="0" algn="ctr">
              <a:buNone/>
            </a:pPr>
            <a:r>
              <a:rPr lang="fr-FR" sz="1600" dirty="0">
                <a:solidFill>
                  <a:schemeClr val="bg1"/>
                </a:solidFill>
              </a:rPr>
              <a:t>(Participant.e GD 1)</a:t>
            </a:r>
            <a:endParaRPr lang="en-CA" sz="1600" dirty="0">
              <a:solidFill>
                <a:schemeClr val="bg1"/>
              </a:solidFill>
            </a:endParaRPr>
          </a:p>
        </p:txBody>
      </p:sp>
      <p:sp>
        <p:nvSpPr>
          <p:cNvPr id="147" name="Google Shape;147;p19">
            <a:extLst>
              <a:ext uri="{FF2B5EF4-FFF2-40B4-BE49-F238E27FC236}">
                <a16:creationId xmlns:a16="http://schemas.microsoft.com/office/drawing/2014/main" id="{7CA7E21B-33B3-6C98-740F-E1FCA038EA12}"/>
              </a:ext>
            </a:extLst>
          </p:cNvPr>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Tree>
    <p:extLst>
      <p:ext uri="{BB962C8B-B14F-4D97-AF65-F5344CB8AC3E}">
        <p14:creationId xmlns:p14="http://schemas.microsoft.com/office/powerpoint/2010/main" val="1630559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3">
          <a:extLst>
            <a:ext uri="{FF2B5EF4-FFF2-40B4-BE49-F238E27FC236}">
              <a16:creationId xmlns:a16="http://schemas.microsoft.com/office/drawing/2014/main" id="{E74C9397-55CD-7DF8-761B-0F38653201C0}"/>
            </a:ext>
          </a:extLst>
        </p:cNvPr>
        <p:cNvGrpSpPr/>
        <p:nvPr/>
      </p:nvGrpSpPr>
      <p:grpSpPr>
        <a:xfrm>
          <a:off x="0" y="0"/>
          <a:ext cx="0" cy="0"/>
          <a:chOff x="0" y="0"/>
          <a:chExt cx="0" cy="0"/>
        </a:xfrm>
      </p:grpSpPr>
      <p:sp>
        <p:nvSpPr>
          <p:cNvPr id="144" name="Google Shape;144;p19">
            <a:extLst>
              <a:ext uri="{FF2B5EF4-FFF2-40B4-BE49-F238E27FC236}">
                <a16:creationId xmlns:a16="http://schemas.microsoft.com/office/drawing/2014/main" id="{AA080331-C6BA-9198-46FB-1F9976D0F163}"/>
              </a:ext>
            </a:extLst>
          </p:cNvPr>
          <p:cNvSpPr txBox="1">
            <a:spLocks noGrp="1"/>
          </p:cNvSpPr>
          <p:nvPr>
            <p:ph type="body" idx="1"/>
          </p:nvPr>
        </p:nvSpPr>
        <p:spPr>
          <a:xfrm>
            <a:off x="814111" y="1533938"/>
            <a:ext cx="3673114" cy="2364962"/>
          </a:xfrm>
          <a:prstGeom prst="rect">
            <a:avLst/>
          </a:prstGeom>
          <a:solidFill>
            <a:srgbClr val="00B050"/>
          </a:solidFill>
        </p:spPr>
        <p:txBody>
          <a:bodyPr spcFirstLastPara="1" wrap="square" lIns="91425" tIns="91425" rIns="91425" bIns="91425" anchor="t" anchorCtr="0">
            <a:noAutofit/>
          </a:bodyPr>
          <a:lstStyle/>
          <a:p>
            <a:pPr marL="101600" indent="0" algn="ctr">
              <a:buNone/>
            </a:pPr>
            <a:r>
              <a:rPr lang="fr-FR" sz="1400" dirty="0">
                <a:solidFill>
                  <a:schemeClr val="bg1"/>
                </a:solidFill>
              </a:rPr>
              <a:t> </a:t>
            </a:r>
            <a:r>
              <a:rPr lang="fr-FR" sz="1600" dirty="0">
                <a:solidFill>
                  <a:schemeClr val="bg1"/>
                </a:solidFill>
              </a:rPr>
              <a:t>« Je m'intéresse à la problématique de l’IA elle-même et j'imagine pour qui elle pourrait être utilisée et par qui, mais je ne m'intéresse pas à la population ayant un handicap particulièrement. » </a:t>
            </a:r>
          </a:p>
          <a:p>
            <a:pPr marL="101600" indent="0" algn="ctr">
              <a:buNone/>
            </a:pPr>
            <a:endParaRPr lang="fr-FR" sz="1600" dirty="0">
              <a:solidFill>
                <a:schemeClr val="bg1"/>
              </a:solidFill>
            </a:endParaRPr>
          </a:p>
          <a:p>
            <a:pPr marL="101600" indent="0" algn="ctr">
              <a:buNone/>
            </a:pPr>
            <a:r>
              <a:rPr lang="fr-FR" sz="1600" dirty="0">
                <a:solidFill>
                  <a:schemeClr val="bg1"/>
                </a:solidFill>
              </a:rPr>
              <a:t>(Intervenante 4)</a:t>
            </a:r>
            <a:endParaRPr lang="en-CA" sz="1600" dirty="0">
              <a:solidFill>
                <a:schemeClr val="bg1"/>
              </a:solidFill>
            </a:endParaRPr>
          </a:p>
          <a:p>
            <a:pPr marL="0" indent="0">
              <a:buClr>
                <a:schemeClr val="accent6">
                  <a:lumMod val="75000"/>
                </a:schemeClr>
              </a:buClr>
              <a:buNone/>
            </a:pPr>
            <a:endParaRPr sz="1600" i="1" dirty="0">
              <a:solidFill>
                <a:schemeClr val="bg1"/>
              </a:solidFill>
            </a:endParaRPr>
          </a:p>
        </p:txBody>
      </p:sp>
      <p:sp>
        <p:nvSpPr>
          <p:cNvPr id="145" name="Google Shape;145;p19">
            <a:extLst>
              <a:ext uri="{FF2B5EF4-FFF2-40B4-BE49-F238E27FC236}">
                <a16:creationId xmlns:a16="http://schemas.microsoft.com/office/drawing/2014/main" id="{68C72FBF-3DD0-BC7D-AF93-BA535A259399}"/>
              </a:ext>
            </a:extLst>
          </p:cNvPr>
          <p:cNvSpPr txBox="1">
            <a:spLocks noGrp="1"/>
          </p:cNvSpPr>
          <p:nvPr>
            <p:ph type="title"/>
          </p:nvPr>
        </p:nvSpPr>
        <p:spPr>
          <a:xfrm>
            <a:off x="704857" y="409838"/>
            <a:ext cx="7775718"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CA" b="1" noProof="0" dirty="0">
                <a:solidFill>
                  <a:schemeClr val="accent1"/>
                </a:solidFill>
                <a:latin typeface="Lato"/>
                <a:ea typeface="Lato"/>
                <a:cs typeface="Lato"/>
                <a:sym typeface="Lato"/>
              </a:rPr>
              <a:t>Exclusion des PSH des applications en IA</a:t>
            </a:r>
            <a:endParaRPr dirty="0"/>
          </a:p>
        </p:txBody>
      </p:sp>
      <p:sp>
        <p:nvSpPr>
          <p:cNvPr id="146" name="Google Shape;146;p19">
            <a:extLst>
              <a:ext uri="{FF2B5EF4-FFF2-40B4-BE49-F238E27FC236}">
                <a16:creationId xmlns:a16="http://schemas.microsoft.com/office/drawing/2014/main" id="{A9ADD461-6401-AE8D-9F27-3EE46B8F9B93}"/>
              </a:ext>
            </a:extLst>
          </p:cNvPr>
          <p:cNvSpPr txBox="1">
            <a:spLocks noGrp="1"/>
          </p:cNvSpPr>
          <p:nvPr>
            <p:ph type="body" idx="2"/>
          </p:nvPr>
        </p:nvSpPr>
        <p:spPr>
          <a:xfrm>
            <a:off x="4807461" y="1533938"/>
            <a:ext cx="3673114" cy="2364962"/>
          </a:xfrm>
          <a:prstGeom prst="rect">
            <a:avLst/>
          </a:prstGeom>
          <a:solidFill>
            <a:schemeClr val="accent1"/>
          </a:solidFill>
        </p:spPr>
        <p:txBody>
          <a:bodyPr spcFirstLastPara="1" wrap="square" lIns="91425" tIns="91425" rIns="91425" bIns="91425" anchor="t" anchorCtr="0">
            <a:noAutofit/>
          </a:bodyPr>
          <a:lstStyle/>
          <a:p>
            <a:pPr marL="101600" indent="0" algn="ctr">
              <a:buNone/>
            </a:pPr>
            <a:r>
              <a:rPr lang="fr-CA" sz="1600" dirty="0">
                <a:solidFill>
                  <a:schemeClr val="bg1"/>
                </a:solidFill>
              </a:rPr>
              <a:t>« En outre, les personnes ayant des handicaps cognitifs sont souvent oubliées dans la conception des applications web et mobiles, ce qui aggrave leur exclusion. » </a:t>
            </a:r>
          </a:p>
          <a:p>
            <a:pPr marL="101600" indent="0" algn="ctr">
              <a:buNone/>
            </a:pPr>
            <a:endParaRPr lang="fr-CA" sz="1600" dirty="0">
              <a:solidFill>
                <a:schemeClr val="bg1"/>
              </a:solidFill>
            </a:endParaRPr>
          </a:p>
          <a:p>
            <a:pPr marL="101600" indent="0" algn="ctr">
              <a:buNone/>
            </a:pPr>
            <a:r>
              <a:rPr lang="fr-CA" sz="1600" dirty="0">
                <a:solidFill>
                  <a:schemeClr val="bg1"/>
                </a:solidFill>
              </a:rPr>
              <a:t>(Participant.e GD 2)</a:t>
            </a:r>
          </a:p>
        </p:txBody>
      </p:sp>
      <p:sp>
        <p:nvSpPr>
          <p:cNvPr id="147" name="Google Shape;147;p19">
            <a:extLst>
              <a:ext uri="{FF2B5EF4-FFF2-40B4-BE49-F238E27FC236}">
                <a16:creationId xmlns:a16="http://schemas.microsoft.com/office/drawing/2014/main" id="{EDD07164-39E3-122F-CCE2-0991DDF7473E}"/>
              </a:ext>
            </a:extLst>
          </p:cNvPr>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spTree>
    <p:extLst>
      <p:ext uri="{BB962C8B-B14F-4D97-AF65-F5344CB8AC3E}">
        <p14:creationId xmlns:p14="http://schemas.microsoft.com/office/powerpoint/2010/main" val="1383526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ctrTitle"/>
          </p:nvPr>
        </p:nvSpPr>
        <p:spPr>
          <a:xfrm>
            <a:off x="685675" y="298259"/>
            <a:ext cx="7772400" cy="73923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CA" sz="3600" dirty="0">
                <a:solidFill>
                  <a:schemeClr val="accent2"/>
                </a:solidFill>
              </a:rPr>
              <a:t>Plan de présentation</a:t>
            </a:r>
            <a:endParaRPr sz="3200" dirty="0"/>
          </a:p>
        </p:txBody>
      </p:sp>
      <p:sp>
        <p:nvSpPr>
          <p:cNvPr id="113" name="Google Shape;113;p15"/>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a:t>
            </a:fld>
            <a:endParaRPr/>
          </a:p>
        </p:txBody>
      </p:sp>
      <p:sp>
        <p:nvSpPr>
          <p:cNvPr id="2" name="Google Shape;111;p15">
            <a:extLst>
              <a:ext uri="{FF2B5EF4-FFF2-40B4-BE49-F238E27FC236}">
                <a16:creationId xmlns:a16="http://schemas.microsoft.com/office/drawing/2014/main" id="{EE1EBBF5-C5A6-71C8-EB94-2297FCAA8857}"/>
              </a:ext>
            </a:extLst>
          </p:cNvPr>
          <p:cNvSpPr txBox="1">
            <a:spLocks/>
          </p:cNvSpPr>
          <p:nvPr/>
        </p:nvSpPr>
        <p:spPr>
          <a:xfrm>
            <a:off x="685675" y="689369"/>
            <a:ext cx="7772400" cy="242279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4800"/>
              <a:buFont typeface="Raleway"/>
              <a:buNone/>
              <a:defRPr sz="4800" b="0" i="0" u="none" strike="noStrike" cap="none">
                <a:solidFill>
                  <a:schemeClr val="lt1"/>
                </a:solidFill>
                <a:latin typeface="Raleway"/>
                <a:ea typeface="Raleway"/>
                <a:cs typeface="Raleway"/>
                <a:sym typeface="Raleway"/>
              </a:defRPr>
            </a:lvl1pPr>
            <a:lvl2pPr marR="0" lvl="1" algn="ctr" rtl="0">
              <a:lnSpc>
                <a:spcPct val="100000"/>
              </a:lnSpc>
              <a:spcBef>
                <a:spcPts val="0"/>
              </a:spcBef>
              <a:spcAft>
                <a:spcPts val="0"/>
              </a:spcAft>
              <a:buClr>
                <a:schemeClr val="lt1"/>
              </a:buClr>
              <a:buSzPts val="4800"/>
              <a:buFont typeface="Raleway"/>
              <a:buNone/>
              <a:defRPr sz="4800" b="0"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4800"/>
              <a:buFont typeface="Raleway"/>
              <a:buNone/>
              <a:defRPr sz="4800" b="0"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4800"/>
              <a:buFont typeface="Raleway"/>
              <a:buNone/>
              <a:defRPr sz="4800" b="0"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4800"/>
              <a:buFont typeface="Raleway"/>
              <a:buNone/>
              <a:defRPr sz="4800" b="0"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4800"/>
              <a:buFont typeface="Raleway"/>
              <a:buNone/>
              <a:defRPr sz="4800" b="0"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4800"/>
              <a:buFont typeface="Raleway"/>
              <a:buNone/>
              <a:defRPr sz="4800" b="0"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4800"/>
              <a:buFont typeface="Raleway"/>
              <a:buNone/>
              <a:defRPr sz="4800" b="0"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4800"/>
              <a:buFont typeface="Raleway"/>
              <a:buNone/>
              <a:defRPr sz="4800" b="0" i="0" u="none" strike="noStrike" cap="none">
                <a:solidFill>
                  <a:schemeClr val="lt1"/>
                </a:solidFill>
                <a:latin typeface="Raleway"/>
                <a:ea typeface="Raleway"/>
                <a:cs typeface="Raleway"/>
                <a:sym typeface="Raleway"/>
              </a:defRPr>
            </a:lvl9pPr>
          </a:lstStyle>
          <a:p>
            <a:pPr marL="571500" indent="-571500" algn="l">
              <a:buSzPct val="100000"/>
              <a:buFont typeface="Arial" panose="020B0604020202020204" pitchFamily="34" charset="0"/>
              <a:buChar char="•"/>
            </a:pPr>
            <a:r>
              <a:rPr lang="fr-CA" sz="2000" dirty="0"/>
              <a:t>Contexte </a:t>
            </a:r>
          </a:p>
          <a:p>
            <a:pPr marL="571500" indent="-571500" algn="l">
              <a:buSzPct val="100000"/>
              <a:buFont typeface="Arial" panose="020B0604020202020204" pitchFamily="34" charset="0"/>
              <a:buChar char="•"/>
            </a:pPr>
            <a:r>
              <a:rPr lang="fr-CA" sz="2000" dirty="0"/>
              <a:t>Objectifs de recherche</a:t>
            </a:r>
          </a:p>
          <a:p>
            <a:pPr marL="571500" indent="-571500" algn="l">
              <a:buSzPct val="100000"/>
              <a:buFont typeface="Arial" panose="020B0604020202020204" pitchFamily="34" charset="0"/>
              <a:buChar char="•"/>
            </a:pPr>
            <a:r>
              <a:rPr lang="fr-CA" sz="2000" dirty="0"/>
              <a:t>Méthodes</a:t>
            </a:r>
          </a:p>
          <a:p>
            <a:pPr marL="571500" indent="-571500" algn="l">
              <a:buSzPct val="100000"/>
              <a:buFont typeface="Arial" panose="020B0604020202020204" pitchFamily="34" charset="0"/>
              <a:buChar char="•"/>
            </a:pPr>
            <a:r>
              <a:rPr lang="fr-CA" sz="2000" dirty="0"/>
              <a:t>Résultats</a:t>
            </a:r>
          </a:p>
          <a:p>
            <a:pPr marL="571500" indent="-571500" algn="l">
              <a:buSzPct val="100000"/>
              <a:buFont typeface="Arial" panose="020B0604020202020204" pitchFamily="34" charset="0"/>
              <a:buChar char="•"/>
            </a:pPr>
            <a:r>
              <a:rPr lang="fr-CA" sz="2000" dirty="0"/>
              <a:t>Messages clés</a:t>
            </a:r>
          </a:p>
          <a:p>
            <a:pPr marL="571500" indent="-571500" algn="l">
              <a:buSzPct val="100000"/>
              <a:buFont typeface="Arial" panose="020B0604020202020204" pitchFamily="34" charset="0"/>
              <a:buChar char="•"/>
            </a:pPr>
            <a:r>
              <a:rPr lang="fr-CA" sz="2000" dirty="0"/>
              <a:t>Conclusion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3">
          <a:extLst>
            <a:ext uri="{FF2B5EF4-FFF2-40B4-BE49-F238E27FC236}">
              <a16:creationId xmlns:a16="http://schemas.microsoft.com/office/drawing/2014/main" id="{02844926-2D83-3821-BBA8-1FB8043C6749}"/>
            </a:ext>
          </a:extLst>
        </p:cNvPr>
        <p:cNvGrpSpPr/>
        <p:nvPr/>
      </p:nvGrpSpPr>
      <p:grpSpPr>
        <a:xfrm>
          <a:off x="0" y="0"/>
          <a:ext cx="0" cy="0"/>
          <a:chOff x="0" y="0"/>
          <a:chExt cx="0" cy="0"/>
        </a:xfrm>
      </p:grpSpPr>
      <p:sp>
        <p:nvSpPr>
          <p:cNvPr id="144" name="Google Shape;144;p19">
            <a:extLst>
              <a:ext uri="{FF2B5EF4-FFF2-40B4-BE49-F238E27FC236}">
                <a16:creationId xmlns:a16="http://schemas.microsoft.com/office/drawing/2014/main" id="{9153CBFD-5FB9-2BF7-4DB4-4FC1252D62D0}"/>
              </a:ext>
            </a:extLst>
          </p:cNvPr>
          <p:cNvSpPr txBox="1">
            <a:spLocks noGrp="1"/>
          </p:cNvSpPr>
          <p:nvPr>
            <p:ph type="body" idx="1"/>
          </p:nvPr>
        </p:nvSpPr>
        <p:spPr>
          <a:xfrm>
            <a:off x="814111" y="1533938"/>
            <a:ext cx="3673114" cy="2669762"/>
          </a:xfrm>
          <a:prstGeom prst="rect">
            <a:avLst/>
          </a:prstGeom>
          <a:solidFill>
            <a:srgbClr val="00B050"/>
          </a:solidFill>
        </p:spPr>
        <p:txBody>
          <a:bodyPr spcFirstLastPara="1" wrap="square" lIns="91425" tIns="91425" rIns="91425" bIns="91425" anchor="t" anchorCtr="0">
            <a:noAutofit/>
          </a:bodyPr>
          <a:lstStyle/>
          <a:p>
            <a:pPr marL="101600" indent="0" algn="ctr">
              <a:buNone/>
            </a:pPr>
            <a:r>
              <a:rPr lang="fr-CA" sz="1600" dirty="0">
                <a:solidFill>
                  <a:schemeClr val="bg1"/>
                </a:solidFill>
              </a:rPr>
              <a:t>« Pour les chercheurs, travailler sur les nouveaux défis est essentiel. En général, lorsque nous travaillons dans le domaine de l'IA, nous pensons de manière globale. » </a:t>
            </a:r>
          </a:p>
          <a:p>
            <a:pPr marL="101600" indent="0" algn="ctr">
              <a:buNone/>
            </a:pPr>
            <a:endParaRPr lang="fr-CA" sz="1600" dirty="0">
              <a:solidFill>
                <a:schemeClr val="bg1"/>
              </a:solidFill>
            </a:endParaRPr>
          </a:p>
          <a:p>
            <a:pPr marL="101600" indent="0" algn="ctr">
              <a:buNone/>
            </a:pPr>
            <a:r>
              <a:rPr lang="fr-CA" sz="1600" dirty="0">
                <a:solidFill>
                  <a:schemeClr val="bg1"/>
                </a:solidFill>
              </a:rPr>
              <a:t>(Intervenant 3)</a:t>
            </a:r>
          </a:p>
          <a:p>
            <a:pPr marL="0" indent="0">
              <a:buClr>
                <a:schemeClr val="accent6">
                  <a:lumMod val="75000"/>
                </a:schemeClr>
              </a:buClr>
              <a:buNone/>
            </a:pPr>
            <a:endParaRPr sz="1600" i="1" dirty="0">
              <a:solidFill>
                <a:schemeClr val="bg1"/>
              </a:solidFill>
            </a:endParaRPr>
          </a:p>
        </p:txBody>
      </p:sp>
      <p:sp>
        <p:nvSpPr>
          <p:cNvPr id="145" name="Google Shape;145;p19">
            <a:extLst>
              <a:ext uri="{FF2B5EF4-FFF2-40B4-BE49-F238E27FC236}">
                <a16:creationId xmlns:a16="http://schemas.microsoft.com/office/drawing/2014/main" id="{218971E6-00A5-CA2C-27B8-50D511F363CF}"/>
              </a:ext>
            </a:extLst>
          </p:cNvPr>
          <p:cNvSpPr txBox="1">
            <a:spLocks noGrp="1"/>
          </p:cNvSpPr>
          <p:nvPr>
            <p:ph type="title"/>
          </p:nvPr>
        </p:nvSpPr>
        <p:spPr>
          <a:xfrm>
            <a:off x="704857" y="409838"/>
            <a:ext cx="7775718"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CA" b="1" noProof="0" dirty="0">
                <a:solidFill>
                  <a:schemeClr val="accent1"/>
                </a:solidFill>
                <a:latin typeface="Lato"/>
                <a:ea typeface="Lato"/>
                <a:cs typeface="Lato"/>
                <a:sym typeface="Lato"/>
              </a:rPr>
              <a:t>Inaccessibilité des interfaces d’IA</a:t>
            </a:r>
            <a:endParaRPr dirty="0"/>
          </a:p>
        </p:txBody>
      </p:sp>
      <p:sp>
        <p:nvSpPr>
          <p:cNvPr id="146" name="Google Shape;146;p19">
            <a:extLst>
              <a:ext uri="{FF2B5EF4-FFF2-40B4-BE49-F238E27FC236}">
                <a16:creationId xmlns:a16="http://schemas.microsoft.com/office/drawing/2014/main" id="{F97AAA4A-CE37-B5C6-3C1E-DC9BD44B6D33}"/>
              </a:ext>
            </a:extLst>
          </p:cNvPr>
          <p:cNvSpPr txBox="1">
            <a:spLocks noGrp="1"/>
          </p:cNvSpPr>
          <p:nvPr>
            <p:ph type="body" idx="2"/>
          </p:nvPr>
        </p:nvSpPr>
        <p:spPr>
          <a:xfrm>
            <a:off x="4807461" y="1533938"/>
            <a:ext cx="3673114" cy="2669762"/>
          </a:xfrm>
          <a:prstGeom prst="rect">
            <a:avLst/>
          </a:prstGeom>
          <a:solidFill>
            <a:schemeClr val="accent1"/>
          </a:solidFill>
        </p:spPr>
        <p:txBody>
          <a:bodyPr spcFirstLastPara="1" wrap="square" lIns="91425" tIns="91425" rIns="91425" bIns="91425" anchor="t" anchorCtr="0">
            <a:noAutofit/>
          </a:bodyPr>
          <a:lstStyle/>
          <a:p>
            <a:pPr marL="101600" indent="0" algn="ctr">
              <a:buNone/>
            </a:pPr>
            <a:r>
              <a:rPr lang="fr-FR" sz="1600" dirty="0">
                <a:solidFill>
                  <a:schemeClr val="bg1"/>
                </a:solidFill>
              </a:rPr>
              <a:t>«  Le principal enjeu de l'IA pour les personnes malvoyantes par exemple, ce n'est pas tant l'IA elle-même, ce sont les interfaces. Car même s'il existe des synthèses vocales dans les applications, pour les activer il faudrait les voir. »</a:t>
            </a:r>
          </a:p>
          <a:p>
            <a:pPr marL="101600" indent="0" algn="ctr">
              <a:buNone/>
            </a:pPr>
            <a:r>
              <a:rPr lang="fr-FR" sz="1600" dirty="0">
                <a:solidFill>
                  <a:schemeClr val="bg1"/>
                </a:solidFill>
              </a:rPr>
              <a:t>  </a:t>
            </a:r>
          </a:p>
          <a:p>
            <a:pPr marL="101600" indent="0" algn="ctr">
              <a:buNone/>
            </a:pPr>
            <a:r>
              <a:rPr lang="fr-FR" sz="1600" dirty="0">
                <a:solidFill>
                  <a:schemeClr val="bg1"/>
                </a:solidFill>
              </a:rPr>
              <a:t>(Participant.e GD 1)</a:t>
            </a:r>
            <a:endParaRPr lang="fr-CA" sz="1600" dirty="0">
              <a:solidFill>
                <a:schemeClr val="bg1"/>
              </a:solidFill>
            </a:endParaRPr>
          </a:p>
        </p:txBody>
      </p:sp>
      <p:sp>
        <p:nvSpPr>
          <p:cNvPr id="147" name="Google Shape;147;p19">
            <a:extLst>
              <a:ext uri="{FF2B5EF4-FFF2-40B4-BE49-F238E27FC236}">
                <a16:creationId xmlns:a16="http://schemas.microsoft.com/office/drawing/2014/main" id="{E86226B0-9319-4B8D-8A49-C748E76B25CE}"/>
              </a:ext>
            </a:extLst>
          </p:cNvPr>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Tree>
    <p:extLst>
      <p:ext uri="{BB962C8B-B14F-4D97-AF65-F5344CB8AC3E}">
        <p14:creationId xmlns:p14="http://schemas.microsoft.com/office/powerpoint/2010/main" val="1522308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3">
          <a:extLst>
            <a:ext uri="{FF2B5EF4-FFF2-40B4-BE49-F238E27FC236}">
              <a16:creationId xmlns:a16="http://schemas.microsoft.com/office/drawing/2014/main" id="{22AF7D0F-DA96-9A04-467D-86A4636DDE06}"/>
            </a:ext>
          </a:extLst>
        </p:cNvPr>
        <p:cNvGrpSpPr/>
        <p:nvPr/>
      </p:nvGrpSpPr>
      <p:grpSpPr>
        <a:xfrm>
          <a:off x="0" y="0"/>
          <a:ext cx="0" cy="0"/>
          <a:chOff x="0" y="0"/>
          <a:chExt cx="0" cy="0"/>
        </a:xfrm>
      </p:grpSpPr>
      <p:sp>
        <p:nvSpPr>
          <p:cNvPr id="144" name="Google Shape;144;p19">
            <a:extLst>
              <a:ext uri="{FF2B5EF4-FFF2-40B4-BE49-F238E27FC236}">
                <a16:creationId xmlns:a16="http://schemas.microsoft.com/office/drawing/2014/main" id="{2D447529-8B5D-9189-ACE8-72A4E49535F5}"/>
              </a:ext>
            </a:extLst>
          </p:cNvPr>
          <p:cNvSpPr txBox="1">
            <a:spLocks noGrp="1"/>
          </p:cNvSpPr>
          <p:nvPr>
            <p:ph type="body" idx="1"/>
          </p:nvPr>
        </p:nvSpPr>
        <p:spPr>
          <a:xfrm>
            <a:off x="814111" y="1533938"/>
            <a:ext cx="3673114" cy="2911062"/>
          </a:xfrm>
          <a:prstGeom prst="rect">
            <a:avLst/>
          </a:prstGeom>
          <a:solidFill>
            <a:srgbClr val="00B050"/>
          </a:solidFill>
        </p:spPr>
        <p:txBody>
          <a:bodyPr spcFirstLastPara="1" wrap="square" lIns="91425" tIns="91425" rIns="91425" bIns="91425" anchor="t" anchorCtr="0">
            <a:noAutofit/>
          </a:bodyPr>
          <a:lstStyle/>
          <a:p>
            <a:pPr marL="101600" indent="0" algn="ctr">
              <a:buNone/>
            </a:pPr>
            <a:r>
              <a:rPr lang="fr-CA" sz="1600" dirty="0">
                <a:solidFill>
                  <a:schemeClr val="bg1"/>
                </a:solidFill>
              </a:rPr>
              <a:t>« Recruter les participants qui ont un handicap spécifique et d’avoir suffisamment de contact avec eux, et les ressources pour les faire parvenir à nous est un gros investissement de temps pour plusieurs sessions, c’est difficile d’avoir des participants en nombre suffisant. » </a:t>
            </a:r>
          </a:p>
          <a:p>
            <a:pPr marL="101600" indent="0" algn="ctr">
              <a:buNone/>
            </a:pPr>
            <a:endParaRPr lang="fr-CA" sz="1600" dirty="0">
              <a:solidFill>
                <a:schemeClr val="bg1"/>
              </a:solidFill>
            </a:endParaRPr>
          </a:p>
          <a:p>
            <a:pPr marL="101600" indent="0" algn="ctr">
              <a:buNone/>
            </a:pPr>
            <a:r>
              <a:rPr lang="fr-CA" sz="1600" dirty="0">
                <a:solidFill>
                  <a:schemeClr val="bg1"/>
                </a:solidFill>
              </a:rPr>
              <a:t>(Intervenant 2)</a:t>
            </a:r>
          </a:p>
          <a:p>
            <a:pPr marL="0" indent="0">
              <a:buClr>
                <a:schemeClr val="accent6">
                  <a:lumMod val="75000"/>
                </a:schemeClr>
              </a:buClr>
              <a:buNone/>
            </a:pPr>
            <a:endParaRPr sz="1600" i="1" dirty="0">
              <a:solidFill>
                <a:schemeClr val="bg1"/>
              </a:solidFill>
            </a:endParaRPr>
          </a:p>
        </p:txBody>
      </p:sp>
      <p:sp>
        <p:nvSpPr>
          <p:cNvPr id="145" name="Google Shape;145;p19">
            <a:extLst>
              <a:ext uri="{FF2B5EF4-FFF2-40B4-BE49-F238E27FC236}">
                <a16:creationId xmlns:a16="http://schemas.microsoft.com/office/drawing/2014/main" id="{6E6464A0-F881-CFEB-FE9C-0963DD63A1F8}"/>
              </a:ext>
            </a:extLst>
          </p:cNvPr>
          <p:cNvSpPr txBox="1">
            <a:spLocks noGrp="1"/>
          </p:cNvSpPr>
          <p:nvPr>
            <p:ph type="title"/>
          </p:nvPr>
        </p:nvSpPr>
        <p:spPr>
          <a:xfrm>
            <a:off x="704857" y="409838"/>
            <a:ext cx="7775718"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CA" b="1" noProof="0" dirty="0">
                <a:solidFill>
                  <a:schemeClr val="accent1"/>
                </a:solidFill>
                <a:latin typeface="Lato"/>
                <a:ea typeface="Lato"/>
                <a:cs typeface="Lato"/>
                <a:sym typeface="Lato"/>
              </a:rPr>
              <a:t>Barrières financières</a:t>
            </a:r>
            <a:endParaRPr dirty="0"/>
          </a:p>
        </p:txBody>
      </p:sp>
      <p:sp>
        <p:nvSpPr>
          <p:cNvPr id="146" name="Google Shape;146;p19">
            <a:extLst>
              <a:ext uri="{FF2B5EF4-FFF2-40B4-BE49-F238E27FC236}">
                <a16:creationId xmlns:a16="http://schemas.microsoft.com/office/drawing/2014/main" id="{02596120-C740-07C0-1691-01EF32761133}"/>
              </a:ext>
            </a:extLst>
          </p:cNvPr>
          <p:cNvSpPr txBox="1">
            <a:spLocks noGrp="1"/>
          </p:cNvSpPr>
          <p:nvPr>
            <p:ph type="body" idx="2"/>
          </p:nvPr>
        </p:nvSpPr>
        <p:spPr>
          <a:xfrm>
            <a:off x="4807461" y="1533938"/>
            <a:ext cx="3673114" cy="2911062"/>
          </a:xfrm>
          <a:prstGeom prst="rect">
            <a:avLst/>
          </a:prstGeom>
          <a:solidFill>
            <a:schemeClr val="accent1"/>
          </a:solidFill>
        </p:spPr>
        <p:txBody>
          <a:bodyPr spcFirstLastPara="1" wrap="square" lIns="91425" tIns="91425" rIns="91425" bIns="91425" anchor="t" anchorCtr="0">
            <a:noAutofit/>
          </a:bodyPr>
          <a:lstStyle/>
          <a:p>
            <a:pPr marL="101600" indent="0" algn="ctr">
              <a:buNone/>
            </a:pPr>
            <a:r>
              <a:rPr lang="fr-CA" sz="1600" dirty="0">
                <a:solidFill>
                  <a:schemeClr val="bg1"/>
                </a:solidFill>
              </a:rPr>
              <a:t>« Il est essentiel de se demander si toutes les personnes malentendantes ont accès à un cellulaire, internet, étant donné les contraintes budgétaires associées à ces appareils. »  </a:t>
            </a:r>
          </a:p>
          <a:p>
            <a:pPr marL="101600" indent="0" algn="ctr">
              <a:buNone/>
            </a:pPr>
            <a:endParaRPr lang="fr-CA" sz="1600" dirty="0">
              <a:solidFill>
                <a:schemeClr val="bg1"/>
              </a:solidFill>
            </a:endParaRPr>
          </a:p>
          <a:p>
            <a:pPr marL="101600" indent="0" algn="ctr">
              <a:buNone/>
            </a:pPr>
            <a:r>
              <a:rPr lang="fr-CA" sz="1600" dirty="0">
                <a:solidFill>
                  <a:schemeClr val="bg1"/>
                </a:solidFill>
              </a:rPr>
              <a:t>(Participant.e GD 2)</a:t>
            </a:r>
          </a:p>
          <a:p>
            <a:pPr marL="101600" indent="0" algn="ctr">
              <a:buNone/>
            </a:pPr>
            <a:endParaRPr lang="fr-CA" sz="1600" dirty="0">
              <a:solidFill>
                <a:schemeClr val="bg1"/>
              </a:solidFill>
            </a:endParaRPr>
          </a:p>
        </p:txBody>
      </p:sp>
      <p:sp>
        <p:nvSpPr>
          <p:cNvPr id="147" name="Google Shape;147;p19">
            <a:extLst>
              <a:ext uri="{FF2B5EF4-FFF2-40B4-BE49-F238E27FC236}">
                <a16:creationId xmlns:a16="http://schemas.microsoft.com/office/drawing/2014/main" id="{3A6FEF09-FF84-D453-7BF0-79763E7AF159}"/>
              </a:ext>
            </a:extLst>
          </p:cNvPr>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spTree>
    <p:extLst>
      <p:ext uri="{BB962C8B-B14F-4D97-AF65-F5344CB8AC3E}">
        <p14:creationId xmlns:p14="http://schemas.microsoft.com/office/powerpoint/2010/main" val="3654050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
          <a:extLst>
            <a:ext uri="{FF2B5EF4-FFF2-40B4-BE49-F238E27FC236}">
              <a16:creationId xmlns:a16="http://schemas.microsoft.com/office/drawing/2014/main" id="{F79FC4FC-7444-A070-385A-58ABA4A8CD44}"/>
            </a:ext>
          </a:extLst>
        </p:cNvPr>
        <p:cNvGrpSpPr/>
        <p:nvPr/>
      </p:nvGrpSpPr>
      <p:grpSpPr>
        <a:xfrm>
          <a:off x="0" y="0"/>
          <a:ext cx="0" cy="0"/>
          <a:chOff x="0" y="0"/>
          <a:chExt cx="0" cy="0"/>
        </a:xfrm>
      </p:grpSpPr>
      <p:sp>
        <p:nvSpPr>
          <p:cNvPr id="144" name="Google Shape;144;p19">
            <a:extLst>
              <a:ext uri="{FF2B5EF4-FFF2-40B4-BE49-F238E27FC236}">
                <a16:creationId xmlns:a16="http://schemas.microsoft.com/office/drawing/2014/main" id="{C935E6D4-9E9F-9A06-98A6-2690F360FF10}"/>
              </a:ext>
            </a:extLst>
          </p:cNvPr>
          <p:cNvSpPr txBox="1">
            <a:spLocks noGrp="1"/>
          </p:cNvSpPr>
          <p:nvPr>
            <p:ph type="body" idx="1"/>
          </p:nvPr>
        </p:nvSpPr>
        <p:spPr>
          <a:xfrm>
            <a:off x="814111" y="1533938"/>
            <a:ext cx="3673114" cy="2911062"/>
          </a:xfrm>
          <a:prstGeom prst="rect">
            <a:avLst/>
          </a:prstGeom>
          <a:solidFill>
            <a:schemeClr val="accent1"/>
          </a:solidFill>
        </p:spPr>
        <p:txBody>
          <a:bodyPr spcFirstLastPara="1" wrap="square" lIns="91425" tIns="91425" rIns="91425" bIns="91425" anchor="t" anchorCtr="0">
            <a:noAutofit/>
          </a:bodyPr>
          <a:lstStyle/>
          <a:p>
            <a:pPr marL="101600" indent="0" algn="ctr">
              <a:buNone/>
            </a:pPr>
            <a:r>
              <a:rPr lang="fr-FR" sz="1600" dirty="0">
                <a:solidFill>
                  <a:schemeClr val="bg1"/>
                </a:solidFill>
              </a:rPr>
              <a:t>« J’ai beaucoup de misère quand je ne comprends pas les accents, l’IA pourrait réduire nos efforts de concentration dans ce sens et faciliter notre compréhension. »  </a:t>
            </a:r>
          </a:p>
          <a:p>
            <a:pPr marL="101600" indent="0" algn="ctr">
              <a:buNone/>
            </a:pPr>
            <a:endParaRPr lang="fr-FR" sz="1600" dirty="0">
              <a:solidFill>
                <a:schemeClr val="bg1"/>
              </a:solidFill>
            </a:endParaRPr>
          </a:p>
          <a:p>
            <a:pPr marL="101600" indent="0" algn="ctr">
              <a:buNone/>
            </a:pPr>
            <a:r>
              <a:rPr lang="fr-FR" sz="1600" dirty="0">
                <a:solidFill>
                  <a:schemeClr val="bg1"/>
                </a:solidFill>
              </a:rPr>
              <a:t>(Participant.e GD 2)</a:t>
            </a:r>
            <a:endParaRPr lang="en-CA" sz="1600" dirty="0">
              <a:solidFill>
                <a:schemeClr val="bg1"/>
              </a:solidFill>
            </a:endParaRPr>
          </a:p>
          <a:p>
            <a:pPr marL="0" indent="0">
              <a:buClr>
                <a:schemeClr val="accent6">
                  <a:lumMod val="75000"/>
                </a:schemeClr>
              </a:buClr>
              <a:buNone/>
            </a:pPr>
            <a:endParaRPr sz="1600" i="1" dirty="0">
              <a:solidFill>
                <a:schemeClr val="bg1"/>
              </a:solidFill>
            </a:endParaRPr>
          </a:p>
        </p:txBody>
      </p:sp>
      <p:sp>
        <p:nvSpPr>
          <p:cNvPr id="145" name="Google Shape;145;p19">
            <a:extLst>
              <a:ext uri="{FF2B5EF4-FFF2-40B4-BE49-F238E27FC236}">
                <a16:creationId xmlns:a16="http://schemas.microsoft.com/office/drawing/2014/main" id="{2BB63938-7DDA-CB0E-2A4D-53D1BBCCCBAD}"/>
              </a:ext>
            </a:extLst>
          </p:cNvPr>
          <p:cNvSpPr txBox="1">
            <a:spLocks noGrp="1"/>
          </p:cNvSpPr>
          <p:nvPr>
            <p:ph type="title"/>
          </p:nvPr>
        </p:nvSpPr>
        <p:spPr>
          <a:xfrm>
            <a:off x="704857" y="409838"/>
            <a:ext cx="7775718"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CA" b="1" noProof="0" dirty="0">
                <a:solidFill>
                  <a:schemeClr val="accent1"/>
                </a:solidFill>
                <a:latin typeface="Lato"/>
                <a:ea typeface="Lato"/>
                <a:cs typeface="Lato"/>
                <a:sym typeface="Lato"/>
              </a:rPr>
              <a:t>Barrières linguistiques</a:t>
            </a:r>
            <a:endParaRPr dirty="0"/>
          </a:p>
        </p:txBody>
      </p:sp>
      <p:sp>
        <p:nvSpPr>
          <p:cNvPr id="146" name="Google Shape;146;p19">
            <a:extLst>
              <a:ext uri="{FF2B5EF4-FFF2-40B4-BE49-F238E27FC236}">
                <a16:creationId xmlns:a16="http://schemas.microsoft.com/office/drawing/2014/main" id="{17E7357E-CD8F-BFE5-8B6C-1D1EB2BA9494}"/>
              </a:ext>
            </a:extLst>
          </p:cNvPr>
          <p:cNvSpPr txBox="1">
            <a:spLocks noGrp="1"/>
          </p:cNvSpPr>
          <p:nvPr>
            <p:ph type="body" idx="2"/>
          </p:nvPr>
        </p:nvSpPr>
        <p:spPr>
          <a:xfrm>
            <a:off x="4807461" y="1533938"/>
            <a:ext cx="3673114" cy="2911062"/>
          </a:xfrm>
          <a:prstGeom prst="rect">
            <a:avLst/>
          </a:prstGeom>
          <a:solidFill>
            <a:schemeClr val="accent1"/>
          </a:solidFill>
        </p:spPr>
        <p:txBody>
          <a:bodyPr spcFirstLastPara="1" wrap="square" lIns="91425" tIns="91425" rIns="91425" bIns="91425" anchor="t" anchorCtr="0">
            <a:noAutofit/>
          </a:bodyPr>
          <a:lstStyle/>
          <a:p>
            <a:pPr marL="101600" indent="0" algn="ctr">
              <a:buNone/>
            </a:pPr>
            <a:r>
              <a:rPr lang="fr-FR" sz="1600" dirty="0">
                <a:solidFill>
                  <a:schemeClr val="bg1"/>
                </a:solidFill>
              </a:rPr>
              <a:t>« La barrière de la langue est bien présente par rapport au français québécois et le fait de mélanger deux langues comme le français et l'anglais, l'IA n'est pas encore apte à les reconnaître.  »  </a:t>
            </a:r>
          </a:p>
          <a:p>
            <a:pPr marL="101600" indent="0" algn="ctr">
              <a:buNone/>
            </a:pPr>
            <a:endParaRPr lang="fr-CA" sz="1600" dirty="0">
              <a:solidFill>
                <a:schemeClr val="bg1"/>
              </a:solidFill>
            </a:endParaRPr>
          </a:p>
          <a:p>
            <a:pPr marL="101600" indent="0" algn="ctr">
              <a:buNone/>
            </a:pPr>
            <a:r>
              <a:rPr lang="fr-CA" sz="1600" dirty="0">
                <a:solidFill>
                  <a:schemeClr val="bg1"/>
                </a:solidFill>
              </a:rPr>
              <a:t>(Participant.e GD 2)</a:t>
            </a:r>
          </a:p>
          <a:p>
            <a:pPr marL="101600" indent="0" algn="ctr">
              <a:buNone/>
            </a:pPr>
            <a:endParaRPr lang="fr-CA" sz="1600" dirty="0">
              <a:solidFill>
                <a:schemeClr val="bg1"/>
              </a:solidFill>
            </a:endParaRPr>
          </a:p>
        </p:txBody>
      </p:sp>
      <p:sp>
        <p:nvSpPr>
          <p:cNvPr id="147" name="Google Shape;147;p19">
            <a:extLst>
              <a:ext uri="{FF2B5EF4-FFF2-40B4-BE49-F238E27FC236}">
                <a16:creationId xmlns:a16="http://schemas.microsoft.com/office/drawing/2014/main" id="{AB3EABDC-4BD6-8721-CFAC-D50B21691BE0}"/>
              </a:ext>
            </a:extLst>
          </p:cNvPr>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spTree>
    <p:extLst>
      <p:ext uri="{BB962C8B-B14F-4D97-AF65-F5344CB8AC3E}">
        <p14:creationId xmlns:p14="http://schemas.microsoft.com/office/powerpoint/2010/main" val="2083140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3">
          <a:extLst>
            <a:ext uri="{FF2B5EF4-FFF2-40B4-BE49-F238E27FC236}">
              <a16:creationId xmlns:a16="http://schemas.microsoft.com/office/drawing/2014/main" id="{8EA67F7E-6C12-10FE-88E7-EB091728F474}"/>
            </a:ext>
          </a:extLst>
        </p:cNvPr>
        <p:cNvGrpSpPr/>
        <p:nvPr/>
      </p:nvGrpSpPr>
      <p:grpSpPr>
        <a:xfrm>
          <a:off x="0" y="0"/>
          <a:ext cx="0" cy="0"/>
          <a:chOff x="0" y="0"/>
          <a:chExt cx="0" cy="0"/>
        </a:xfrm>
      </p:grpSpPr>
      <p:sp>
        <p:nvSpPr>
          <p:cNvPr id="144" name="Google Shape;144;p19">
            <a:extLst>
              <a:ext uri="{FF2B5EF4-FFF2-40B4-BE49-F238E27FC236}">
                <a16:creationId xmlns:a16="http://schemas.microsoft.com/office/drawing/2014/main" id="{6F4E1E60-526C-957D-FF8D-B5BEE8642CA6}"/>
              </a:ext>
            </a:extLst>
          </p:cNvPr>
          <p:cNvSpPr txBox="1">
            <a:spLocks noGrp="1"/>
          </p:cNvSpPr>
          <p:nvPr>
            <p:ph type="body" idx="1"/>
          </p:nvPr>
        </p:nvSpPr>
        <p:spPr>
          <a:xfrm>
            <a:off x="814111" y="1533938"/>
            <a:ext cx="3673114" cy="2911062"/>
          </a:xfrm>
          <a:prstGeom prst="rect">
            <a:avLst/>
          </a:prstGeom>
          <a:solidFill>
            <a:srgbClr val="00B050"/>
          </a:solidFill>
        </p:spPr>
        <p:txBody>
          <a:bodyPr spcFirstLastPara="1" wrap="square" lIns="91425" tIns="91425" rIns="91425" bIns="91425" anchor="t" anchorCtr="0">
            <a:noAutofit/>
          </a:bodyPr>
          <a:lstStyle/>
          <a:p>
            <a:pPr marL="101600" indent="0" algn="ctr">
              <a:buNone/>
            </a:pPr>
            <a:r>
              <a:rPr lang="fr-FR" sz="1600" dirty="0">
                <a:solidFill>
                  <a:schemeClr val="bg1"/>
                </a:solidFill>
              </a:rPr>
              <a:t>« </a:t>
            </a:r>
            <a:r>
              <a:rPr lang="fr-CA" sz="1600" dirty="0">
                <a:solidFill>
                  <a:schemeClr val="bg1"/>
                </a:solidFill>
              </a:rPr>
              <a:t>On cherche à avoir des patients partenaires qu’on cherche à inclure dans toutes les étapes du processus de développement. Pas juste valider avec eux à la fin après mais les impliquer dès le début pour bien répondre à leurs besoins.</a:t>
            </a:r>
            <a:r>
              <a:rPr lang="fr-FR" sz="1600" dirty="0">
                <a:solidFill>
                  <a:schemeClr val="bg1"/>
                </a:solidFill>
              </a:rPr>
              <a:t>  »  </a:t>
            </a:r>
          </a:p>
          <a:p>
            <a:pPr marL="101600" indent="0" algn="ctr">
              <a:buNone/>
            </a:pPr>
            <a:endParaRPr lang="fr-CA" sz="1600" dirty="0">
              <a:solidFill>
                <a:schemeClr val="bg1"/>
              </a:solidFill>
            </a:endParaRPr>
          </a:p>
          <a:p>
            <a:pPr marL="101600" indent="0" algn="ctr">
              <a:buNone/>
            </a:pPr>
            <a:r>
              <a:rPr lang="fr-CA" sz="1600" dirty="0">
                <a:solidFill>
                  <a:schemeClr val="bg1"/>
                </a:solidFill>
              </a:rPr>
              <a:t>(Intervenant 2)</a:t>
            </a:r>
          </a:p>
          <a:p>
            <a:pPr marL="0" indent="0">
              <a:buClr>
                <a:schemeClr val="accent6">
                  <a:lumMod val="75000"/>
                </a:schemeClr>
              </a:buClr>
              <a:buNone/>
            </a:pPr>
            <a:endParaRPr sz="1600" i="1" dirty="0">
              <a:solidFill>
                <a:schemeClr val="bg1"/>
              </a:solidFill>
            </a:endParaRPr>
          </a:p>
        </p:txBody>
      </p:sp>
      <p:sp>
        <p:nvSpPr>
          <p:cNvPr id="145" name="Google Shape;145;p19">
            <a:extLst>
              <a:ext uri="{FF2B5EF4-FFF2-40B4-BE49-F238E27FC236}">
                <a16:creationId xmlns:a16="http://schemas.microsoft.com/office/drawing/2014/main" id="{B3D1647D-5EEA-78B9-FA33-F8B617082E05}"/>
              </a:ext>
            </a:extLst>
          </p:cNvPr>
          <p:cNvSpPr txBox="1">
            <a:spLocks noGrp="1"/>
          </p:cNvSpPr>
          <p:nvPr>
            <p:ph type="title"/>
          </p:nvPr>
        </p:nvSpPr>
        <p:spPr>
          <a:xfrm>
            <a:off x="704857" y="409838"/>
            <a:ext cx="7775718"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CA" b="1" noProof="0" dirty="0">
                <a:solidFill>
                  <a:schemeClr val="accent1"/>
                </a:solidFill>
                <a:latin typeface="Lato"/>
                <a:ea typeface="Lato"/>
                <a:cs typeface="Lato"/>
                <a:sym typeface="Lato"/>
              </a:rPr>
              <a:t>Manque de dialogues intersectoriels</a:t>
            </a:r>
            <a:endParaRPr dirty="0"/>
          </a:p>
        </p:txBody>
      </p:sp>
      <p:sp>
        <p:nvSpPr>
          <p:cNvPr id="146" name="Google Shape;146;p19">
            <a:extLst>
              <a:ext uri="{FF2B5EF4-FFF2-40B4-BE49-F238E27FC236}">
                <a16:creationId xmlns:a16="http://schemas.microsoft.com/office/drawing/2014/main" id="{0DA4E39C-012E-28AD-D18D-3FA7CD3D5CFB}"/>
              </a:ext>
            </a:extLst>
          </p:cNvPr>
          <p:cNvSpPr txBox="1">
            <a:spLocks noGrp="1"/>
          </p:cNvSpPr>
          <p:nvPr>
            <p:ph type="body" idx="2"/>
          </p:nvPr>
        </p:nvSpPr>
        <p:spPr>
          <a:xfrm>
            <a:off x="4807461" y="1533938"/>
            <a:ext cx="3673114" cy="2911062"/>
          </a:xfrm>
          <a:prstGeom prst="rect">
            <a:avLst/>
          </a:prstGeom>
          <a:solidFill>
            <a:schemeClr val="accent1"/>
          </a:solidFill>
        </p:spPr>
        <p:txBody>
          <a:bodyPr spcFirstLastPara="1" wrap="square" lIns="91425" tIns="91425" rIns="91425" bIns="91425" anchor="t" anchorCtr="0">
            <a:noAutofit/>
          </a:bodyPr>
          <a:lstStyle/>
          <a:p>
            <a:pPr marL="101600" indent="0" algn="ctr">
              <a:buNone/>
            </a:pPr>
            <a:r>
              <a:rPr lang="fr-FR" sz="1600" dirty="0">
                <a:solidFill>
                  <a:schemeClr val="bg1"/>
                </a:solidFill>
              </a:rPr>
              <a:t>« </a:t>
            </a:r>
            <a:r>
              <a:rPr lang="fr-CA" sz="1600" dirty="0">
                <a:solidFill>
                  <a:schemeClr val="bg1"/>
                </a:solidFill>
              </a:rPr>
              <a:t>Il faut inclure les gens, travailler avec nous pour connaître nos besoins. </a:t>
            </a:r>
            <a:r>
              <a:rPr lang="fr-FR" sz="1600" dirty="0">
                <a:solidFill>
                  <a:schemeClr val="bg1"/>
                </a:solidFill>
              </a:rPr>
              <a:t> »</a:t>
            </a:r>
            <a:endParaRPr lang="fr-CA" sz="1600" dirty="0">
              <a:solidFill>
                <a:schemeClr val="bg1"/>
              </a:solidFill>
            </a:endParaRPr>
          </a:p>
          <a:p>
            <a:pPr marL="101600" indent="0" algn="ctr">
              <a:buNone/>
            </a:pPr>
            <a:endParaRPr lang="fr-CA" sz="1600" dirty="0">
              <a:solidFill>
                <a:schemeClr val="bg1"/>
              </a:solidFill>
            </a:endParaRPr>
          </a:p>
          <a:p>
            <a:pPr marL="101600" indent="0" algn="ctr">
              <a:buNone/>
            </a:pPr>
            <a:r>
              <a:rPr lang="fr-CA" sz="1600" dirty="0">
                <a:solidFill>
                  <a:schemeClr val="bg1"/>
                </a:solidFill>
              </a:rPr>
              <a:t>(Participant.e GD 1)</a:t>
            </a:r>
          </a:p>
          <a:p>
            <a:pPr marL="101600" indent="0" algn="ctr">
              <a:buNone/>
            </a:pPr>
            <a:endParaRPr lang="fr-CA" sz="1600" dirty="0">
              <a:solidFill>
                <a:schemeClr val="bg1"/>
              </a:solidFill>
            </a:endParaRPr>
          </a:p>
        </p:txBody>
      </p:sp>
      <p:sp>
        <p:nvSpPr>
          <p:cNvPr id="147" name="Google Shape;147;p19">
            <a:extLst>
              <a:ext uri="{FF2B5EF4-FFF2-40B4-BE49-F238E27FC236}">
                <a16:creationId xmlns:a16="http://schemas.microsoft.com/office/drawing/2014/main" id="{31FB936F-1314-D5D7-FEE4-FF307742EBAD}"/>
              </a:ext>
            </a:extLst>
          </p:cNvPr>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23</a:t>
            </a:fld>
            <a:endParaRPr/>
          </a:p>
        </p:txBody>
      </p:sp>
    </p:spTree>
    <p:extLst>
      <p:ext uri="{BB962C8B-B14F-4D97-AF65-F5344CB8AC3E}">
        <p14:creationId xmlns:p14="http://schemas.microsoft.com/office/powerpoint/2010/main" val="3395739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3">
          <a:extLst>
            <a:ext uri="{FF2B5EF4-FFF2-40B4-BE49-F238E27FC236}">
              <a16:creationId xmlns:a16="http://schemas.microsoft.com/office/drawing/2014/main" id="{AB6B4F74-0962-506D-FB7C-5120E02CF780}"/>
            </a:ext>
          </a:extLst>
        </p:cNvPr>
        <p:cNvGrpSpPr/>
        <p:nvPr/>
      </p:nvGrpSpPr>
      <p:grpSpPr>
        <a:xfrm>
          <a:off x="0" y="0"/>
          <a:ext cx="0" cy="0"/>
          <a:chOff x="0" y="0"/>
          <a:chExt cx="0" cy="0"/>
        </a:xfrm>
      </p:grpSpPr>
      <p:sp>
        <p:nvSpPr>
          <p:cNvPr id="144" name="Google Shape;144;p19">
            <a:extLst>
              <a:ext uri="{FF2B5EF4-FFF2-40B4-BE49-F238E27FC236}">
                <a16:creationId xmlns:a16="http://schemas.microsoft.com/office/drawing/2014/main" id="{FFB4C567-15F5-9B80-D4EA-D930033C54A1}"/>
              </a:ext>
            </a:extLst>
          </p:cNvPr>
          <p:cNvSpPr txBox="1">
            <a:spLocks noGrp="1"/>
          </p:cNvSpPr>
          <p:nvPr>
            <p:ph type="body" idx="1"/>
          </p:nvPr>
        </p:nvSpPr>
        <p:spPr>
          <a:xfrm>
            <a:off x="814110" y="1533938"/>
            <a:ext cx="6488389" cy="2377662"/>
          </a:xfrm>
          <a:prstGeom prst="rect">
            <a:avLst/>
          </a:prstGeom>
          <a:solidFill>
            <a:schemeClr val="accent1"/>
          </a:solidFill>
        </p:spPr>
        <p:txBody>
          <a:bodyPr spcFirstLastPara="1" wrap="square" lIns="91425" tIns="91425" rIns="91425" bIns="91425" anchor="t" anchorCtr="0">
            <a:noAutofit/>
          </a:bodyPr>
          <a:lstStyle/>
          <a:p>
            <a:pPr marL="101600" indent="0" algn="ctr">
              <a:buNone/>
            </a:pPr>
            <a:r>
              <a:rPr lang="fr-FR" sz="1600" dirty="0">
                <a:solidFill>
                  <a:schemeClr val="bg1"/>
                </a:solidFill>
              </a:rPr>
              <a:t>« Il serait également nécessaire que le gouvernement joue un rôle dans la supervision et l'éthique de l'intelligence artificielle, en veillant à ce que les technologies émergentes ne créent pas de nouvelles barrières pour les personnes handicapées, mais plutôt qu'elles les aident à accéder plus facilement aux informations et aux services. »</a:t>
            </a:r>
          </a:p>
          <a:p>
            <a:pPr marL="101600" indent="0" algn="ctr">
              <a:buNone/>
            </a:pPr>
            <a:endParaRPr lang="fr-FR" sz="1600" dirty="0">
              <a:solidFill>
                <a:schemeClr val="bg1"/>
              </a:solidFill>
            </a:endParaRPr>
          </a:p>
          <a:p>
            <a:pPr marL="101600" indent="0" algn="ctr">
              <a:buNone/>
            </a:pPr>
            <a:r>
              <a:rPr lang="fr-FR" sz="1600" dirty="0">
                <a:solidFill>
                  <a:schemeClr val="bg1"/>
                </a:solidFill>
              </a:rPr>
              <a:t>(Participant GD 2)</a:t>
            </a:r>
            <a:endParaRPr lang="en-CA" sz="1600" dirty="0">
              <a:solidFill>
                <a:schemeClr val="bg1"/>
              </a:solidFill>
            </a:endParaRPr>
          </a:p>
          <a:p>
            <a:pPr marL="0" indent="0">
              <a:buClr>
                <a:schemeClr val="accent6">
                  <a:lumMod val="75000"/>
                </a:schemeClr>
              </a:buClr>
              <a:buNone/>
            </a:pPr>
            <a:endParaRPr sz="1600" i="1" dirty="0">
              <a:solidFill>
                <a:schemeClr val="bg1"/>
              </a:solidFill>
            </a:endParaRPr>
          </a:p>
        </p:txBody>
      </p:sp>
      <p:sp>
        <p:nvSpPr>
          <p:cNvPr id="145" name="Google Shape;145;p19">
            <a:extLst>
              <a:ext uri="{FF2B5EF4-FFF2-40B4-BE49-F238E27FC236}">
                <a16:creationId xmlns:a16="http://schemas.microsoft.com/office/drawing/2014/main" id="{84F662C1-C31F-9C18-58FE-81CFDA049F9B}"/>
              </a:ext>
            </a:extLst>
          </p:cNvPr>
          <p:cNvSpPr txBox="1">
            <a:spLocks noGrp="1"/>
          </p:cNvSpPr>
          <p:nvPr>
            <p:ph type="title"/>
          </p:nvPr>
        </p:nvSpPr>
        <p:spPr>
          <a:xfrm>
            <a:off x="704857" y="409838"/>
            <a:ext cx="7775718"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CA" b="1" noProof="0" dirty="0">
                <a:solidFill>
                  <a:schemeClr val="accent1"/>
                </a:solidFill>
                <a:latin typeface="Lato"/>
                <a:ea typeface="Lato"/>
                <a:cs typeface="Lato"/>
                <a:sym typeface="Lato"/>
              </a:rPr>
              <a:t>Pistes de solutions : enjeux éthiques (1/3)</a:t>
            </a:r>
            <a:endParaRPr dirty="0"/>
          </a:p>
        </p:txBody>
      </p:sp>
      <p:sp>
        <p:nvSpPr>
          <p:cNvPr id="147" name="Google Shape;147;p19">
            <a:extLst>
              <a:ext uri="{FF2B5EF4-FFF2-40B4-BE49-F238E27FC236}">
                <a16:creationId xmlns:a16="http://schemas.microsoft.com/office/drawing/2014/main" id="{43D771A1-2856-CD56-854F-28B239AD3933}"/>
              </a:ext>
            </a:extLst>
          </p:cNvPr>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24</a:t>
            </a:fld>
            <a:endParaRPr/>
          </a:p>
        </p:txBody>
      </p:sp>
    </p:spTree>
    <p:extLst>
      <p:ext uri="{BB962C8B-B14F-4D97-AF65-F5344CB8AC3E}">
        <p14:creationId xmlns:p14="http://schemas.microsoft.com/office/powerpoint/2010/main" val="857805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3">
          <a:extLst>
            <a:ext uri="{FF2B5EF4-FFF2-40B4-BE49-F238E27FC236}">
              <a16:creationId xmlns:a16="http://schemas.microsoft.com/office/drawing/2014/main" id="{FEAE1599-2284-5148-0677-449CD4D43331}"/>
            </a:ext>
          </a:extLst>
        </p:cNvPr>
        <p:cNvGrpSpPr/>
        <p:nvPr/>
      </p:nvGrpSpPr>
      <p:grpSpPr>
        <a:xfrm>
          <a:off x="0" y="0"/>
          <a:ext cx="0" cy="0"/>
          <a:chOff x="0" y="0"/>
          <a:chExt cx="0" cy="0"/>
        </a:xfrm>
      </p:grpSpPr>
      <p:sp>
        <p:nvSpPr>
          <p:cNvPr id="144" name="Google Shape;144;p19">
            <a:extLst>
              <a:ext uri="{FF2B5EF4-FFF2-40B4-BE49-F238E27FC236}">
                <a16:creationId xmlns:a16="http://schemas.microsoft.com/office/drawing/2014/main" id="{C345F580-C547-0F0A-48D9-59725CEE8175}"/>
              </a:ext>
            </a:extLst>
          </p:cNvPr>
          <p:cNvSpPr txBox="1">
            <a:spLocks noGrp="1"/>
          </p:cNvSpPr>
          <p:nvPr>
            <p:ph type="body" idx="1"/>
          </p:nvPr>
        </p:nvSpPr>
        <p:spPr>
          <a:xfrm>
            <a:off x="814111" y="1533938"/>
            <a:ext cx="3673114" cy="2530062"/>
          </a:xfrm>
          <a:prstGeom prst="rect">
            <a:avLst/>
          </a:prstGeom>
          <a:solidFill>
            <a:srgbClr val="00B050"/>
          </a:solidFill>
        </p:spPr>
        <p:txBody>
          <a:bodyPr spcFirstLastPara="1" wrap="square" lIns="91425" tIns="91425" rIns="91425" bIns="91425" anchor="t" anchorCtr="0">
            <a:noAutofit/>
          </a:bodyPr>
          <a:lstStyle/>
          <a:p>
            <a:pPr marL="101600" indent="0" algn="ctr">
              <a:buNone/>
            </a:pPr>
            <a:r>
              <a:rPr lang="fr-CA" sz="1600" dirty="0">
                <a:solidFill>
                  <a:schemeClr val="bg1"/>
                </a:solidFill>
              </a:rPr>
              <a:t> </a:t>
            </a:r>
            <a:r>
              <a:rPr lang="fr-FR" sz="1600" dirty="0">
                <a:solidFill>
                  <a:schemeClr val="bg1"/>
                </a:solidFill>
              </a:rPr>
              <a:t>«  La première étape, c'est de reconnaître les angles morts. Donc le fait que quand on capte certaines données sur une population, ce sont des données partielles. »</a:t>
            </a:r>
          </a:p>
          <a:p>
            <a:pPr marL="101600" indent="0" algn="ctr">
              <a:buNone/>
            </a:pPr>
            <a:endParaRPr lang="fr-FR" sz="1600" dirty="0">
              <a:solidFill>
                <a:schemeClr val="bg1"/>
              </a:solidFill>
            </a:endParaRPr>
          </a:p>
          <a:p>
            <a:pPr marL="101600" indent="0" algn="ctr">
              <a:buNone/>
            </a:pPr>
            <a:r>
              <a:rPr lang="fr-FR" sz="1600" dirty="0">
                <a:solidFill>
                  <a:schemeClr val="bg1"/>
                </a:solidFill>
              </a:rPr>
              <a:t>(Intervenante 4)</a:t>
            </a:r>
            <a:endParaRPr lang="en-CA" sz="1600" dirty="0">
              <a:solidFill>
                <a:schemeClr val="bg1"/>
              </a:solidFill>
            </a:endParaRPr>
          </a:p>
          <a:p>
            <a:pPr marL="0" indent="0">
              <a:buClr>
                <a:schemeClr val="accent6">
                  <a:lumMod val="75000"/>
                </a:schemeClr>
              </a:buClr>
              <a:buNone/>
            </a:pPr>
            <a:endParaRPr sz="1600" i="1" dirty="0">
              <a:solidFill>
                <a:schemeClr val="bg1"/>
              </a:solidFill>
            </a:endParaRPr>
          </a:p>
        </p:txBody>
      </p:sp>
      <p:sp>
        <p:nvSpPr>
          <p:cNvPr id="145" name="Google Shape;145;p19">
            <a:extLst>
              <a:ext uri="{FF2B5EF4-FFF2-40B4-BE49-F238E27FC236}">
                <a16:creationId xmlns:a16="http://schemas.microsoft.com/office/drawing/2014/main" id="{C1D97E6B-7014-5FEF-735D-8F72B84A02A3}"/>
              </a:ext>
            </a:extLst>
          </p:cNvPr>
          <p:cNvSpPr txBox="1">
            <a:spLocks noGrp="1"/>
          </p:cNvSpPr>
          <p:nvPr>
            <p:ph type="title"/>
          </p:nvPr>
        </p:nvSpPr>
        <p:spPr>
          <a:xfrm>
            <a:off x="704857" y="409838"/>
            <a:ext cx="7775718"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CA" b="1" noProof="0" dirty="0">
                <a:solidFill>
                  <a:schemeClr val="accent1"/>
                </a:solidFill>
                <a:latin typeface="Lato"/>
                <a:ea typeface="Lato"/>
                <a:cs typeface="Lato"/>
                <a:sym typeface="Lato"/>
              </a:rPr>
              <a:t>Pistes de solutions : inclusion</a:t>
            </a:r>
            <a:r>
              <a:rPr lang="fr-CA" b="1" dirty="0">
                <a:solidFill>
                  <a:schemeClr val="accent1"/>
                </a:solidFill>
                <a:latin typeface="Lato"/>
                <a:ea typeface="Lato"/>
                <a:cs typeface="Lato"/>
                <a:sym typeface="Lato"/>
              </a:rPr>
              <a:t> (2/3)</a:t>
            </a:r>
            <a:endParaRPr dirty="0"/>
          </a:p>
        </p:txBody>
      </p:sp>
      <p:sp>
        <p:nvSpPr>
          <p:cNvPr id="146" name="Google Shape;146;p19">
            <a:extLst>
              <a:ext uri="{FF2B5EF4-FFF2-40B4-BE49-F238E27FC236}">
                <a16:creationId xmlns:a16="http://schemas.microsoft.com/office/drawing/2014/main" id="{3C5940CC-A4B6-2B05-73A9-A3FC53825CB1}"/>
              </a:ext>
            </a:extLst>
          </p:cNvPr>
          <p:cNvSpPr txBox="1">
            <a:spLocks noGrp="1"/>
          </p:cNvSpPr>
          <p:nvPr>
            <p:ph type="body" idx="2"/>
          </p:nvPr>
        </p:nvSpPr>
        <p:spPr>
          <a:xfrm>
            <a:off x="4807461" y="1533938"/>
            <a:ext cx="3673114" cy="2530062"/>
          </a:xfrm>
          <a:prstGeom prst="rect">
            <a:avLst/>
          </a:prstGeom>
          <a:solidFill>
            <a:schemeClr val="accent1"/>
          </a:solidFill>
        </p:spPr>
        <p:txBody>
          <a:bodyPr spcFirstLastPara="1" wrap="square" lIns="91425" tIns="91425" rIns="91425" bIns="91425" anchor="t" anchorCtr="0">
            <a:noAutofit/>
          </a:bodyPr>
          <a:lstStyle/>
          <a:p>
            <a:pPr marL="101600" indent="0" algn="ctr">
              <a:buNone/>
            </a:pPr>
            <a:r>
              <a:rPr lang="fr-FR" sz="1600" dirty="0">
                <a:solidFill>
                  <a:schemeClr val="bg1"/>
                </a:solidFill>
              </a:rPr>
              <a:t>« On pourrait avoir une législation canadienne sur les entreprises IA où il pourrait avoir des options d'inclusivité pour les PSH par exemple. »</a:t>
            </a:r>
          </a:p>
          <a:p>
            <a:pPr marL="0" indent="0" algn="ctr">
              <a:buNone/>
            </a:pPr>
            <a:endParaRPr lang="fr-FR" sz="1600" dirty="0">
              <a:solidFill>
                <a:schemeClr val="bg1"/>
              </a:solidFill>
            </a:endParaRPr>
          </a:p>
          <a:p>
            <a:pPr marL="101600" indent="0" algn="ctr">
              <a:buNone/>
            </a:pPr>
            <a:r>
              <a:rPr lang="fr-FR" sz="1600" dirty="0">
                <a:solidFill>
                  <a:schemeClr val="bg1"/>
                </a:solidFill>
              </a:rPr>
              <a:t>(Participant.e GD 1)</a:t>
            </a:r>
          </a:p>
          <a:p>
            <a:pPr marL="101600" indent="0" algn="ctr">
              <a:buNone/>
            </a:pPr>
            <a:endParaRPr lang="fr-CA" sz="1600" dirty="0">
              <a:solidFill>
                <a:schemeClr val="bg1"/>
              </a:solidFill>
            </a:endParaRPr>
          </a:p>
        </p:txBody>
      </p:sp>
      <p:sp>
        <p:nvSpPr>
          <p:cNvPr id="147" name="Google Shape;147;p19">
            <a:extLst>
              <a:ext uri="{FF2B5EF4-FFF2-40B4-BE49-F238E27FC236}">
                <a16:creationId xmlns:a16="http://schemas.microsoft.com/office/drawing/2014/main" id="{07F486A4-12CD-B96E-62D4-A2613488840F}"/>
              </a:ext>
            </a:extLst>
          </p:cNvPr>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spTree>
    <p:extLst>
      <p:ext uri="{BB962C8B-B14F-4D97-AF65-F5344CB8AC3E}">
        <p14:creationId xmlns:p14="http://schemas.microsoft.com/office/powerpoint/2010/main" val="2436310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3">
          <a:extLst>
            <a:ext uri="{FF2B5EF4-FFF2-40B4-BE49-F238E27FC236}">
              <a16:creationId xmlns:a16="http://schemas.microsoft.com/office/drawing/2014/main" id="{9881F2A9-94FF-76B6-8405-81DCA821E7FC}"/>
            </a:ext>
          </a:extLst>
        </p:cNvPr>
        <p:cNvGrpSpPr/>
        <p:nvPr/>
      </p:nvGrpSpPr>
      <p:grpSpPr>
        <a:xfrm>
          <a:off x="0" y="0"/>
          <a:ext cx="0" cy="0"/>
          <a:chOff x="0" y="0"/>
          <a:chExt cx="0" cy="0"/>
        </a:xfrm>
      </p:grpSpPr>
      <p:sp>
        <p:nvSpPr>
          <p:cNvPr id="144" name="Google Shape;144;p19">
            <a:extLst>
              <a:ext uri="{FF2B5EF4-FFF2-40B4-BE49-F238E27FC236}">
                <a16:creationId xmlns:a16="http://schemas.microsoft.com/office/drawing/2014/main" id="{2C0AF9B8-AF32-1225-4C1D-26B5828CE99A}"/>
              </a:ext>
            </a:extLst>
          </p:cNvPr>
          <p:cNvSpPr txBox="1">
            <a:spLocks noGrp="1"/>
          </p:cNvSpPr>
          <p:nvPr>
            <p:ph type="body" idx="1"/>
          </p:nvPr>
        </p:nvSpPr>
        <p:spPr>
          <a:xfrm>
            <a:off x="814111" y="1533938"/>
            <a:ext cx="3673114" cy="2530062"/>
          </a:xfrm>
          <a:prstGeom prst="rect">
            <a:avLst/>
          </a:prstGeom>
          <a:solidFill>
            <a:srgbClr val="00B050"/>
          </a:solidFill>
        </p:spPr>
        <p:txBody>
          <a:bodyPr spcFirstLastPara="1" wrap="square" lIns="91425" tIns="91425" rIns="91425" bIns="91425" anchor="t" anchorCtr="0">
            <a:noAutofit/>
          </a:bodyPr>
          <a:lstStyle/>
          <a:p>
            <a:pPr marL="101600" indent="0" algn="ctr">
              <a:buNone/>
            </a:pPr>
            <a:r>
              <a:rPr lang="fr-FR" sz="1600" dirty="0">
                <a:solidFill>
                  <a:schemeClr val="bg1"/>
                </a:solidFill>
              </a:rPr>
              <a:t>« Il</a:t>
            </a:r>
            <a:r>
              <a:rPr lang="fr-FR" sz="1600" baseline="0" dirty="0">
                <a:solidFill>
                  <a:schemeClr val="bg1"/>
                </a:solidFill>
              </a:rPr>
              <a:t> est essentiel d'inclure une personne en situation de handicap dans l'équipe de recherche.</a:t>
            </a:r>
            <a:r>
              <a:rPr lang="fr-FR" sz="1600" dirty="0">
                <a:solidFill>
                  <a:schemeClr val="bg1"/>
                </a:solidFill>
              </a:rPr>
              <a:t> »</a:t>
            </a:r>
          </a:p>
          <a:p>
            <a:pPr marL="101600" indent="0" algn="ctr">
              <a:buNone/>
            </a:pPr>
            <a:endParaRPr lang="fr-FR" sz="1600" dirty="0">
              <a:solidFill>
                <a:schemeClr val="bg1"/>
              </a:solidFill>
            </a:endParaRPr>
          </a:p>
          <a:p>
            <a:pPr marL="101600" indent="0" algn="ctr">
              <a:buNone/>
            </a:pPr>
            <a:r>
              <a:rPr lang="fr-FR" sz="1600" dirty="0">
                <a:solidFill>
                  <a:schemeClr val="bg1"/>
                </a:solidFill>
              </a:rPr>
              <a:t>(Intervenant 1)</a:t>
            </a:r>
            <a:r>
              <a:rPr lang="fr-FR" sz="1600" baseline="0" dirty="0">
                <a:solidFill>
                  <a:schemeClr val="bg1"/>
                </a:solidFill>
              </a:rPr>
              <a:t> </a:t>
            </a:r>
            <a:endParaRPr lang="fr-FR" sz="1600" dirty="0">
              <a:solidFill>
                <a:schemeClr val="bg1"/>
              </a:solidFill>
            </a:endParaRPr>
          </a:p>
        </p:txBody>
      </p:sp>
      <p:sp>
        <p:nvSpPr>
          <p:cNvPr id="145" name="Google Shape;145;p19">
            <a:extLst>
              <a:ext uri="{FF2B5EF4-FFF2-40B4-BE49-F238E27FC236}">
                <a16:creationId xmlns:a16="http://schemas.microsoft.com/office/drawing/2014/main" id="{B592C676-4A28-BCAA-0E15-07BB866B7B8E}"/>
              </a:ext>
            </a:extLst>
          </p:cNvPr>
          <p:cNvSpPr txBox="1">
            <a:spLocks noGrp="1"/>
          </p:cNvSpPr>
          <p:nvPr>
            <p:ph type="title"/>
          </p:nvPr>
        </p:nvSpPr>
        <p:spPr>
          <a:xfrm>
            <a:off x="704857" y="409838"/>
            <a:ext cx="7775718"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CA" b="1" noProof="0" dirty="0">
                <a:solidFill>
                  <a:schemeClr val="accent1"/>
                </a:solidFill>
                <a:latin typeface="Lato"/>
                <a:ea typeface="Lato"/>
                <a:cs typeface="Lato"/>
                <a:sym typeface="Lato"/>
              </a:rPr>
              <a:t>Pistes de solutions : recherche &amp; programmes</a:t>
            </a:r>
            <a:r>
              <a:rPr lang="fr-CA" b="1" dirty="0">
                <a:solidFill>
                  <a:schemeClr val="accent1"/>
                </a:solidFill>
                <a:latin typeface="Lato"/>
                <a:ea typeface="Lato"/>
                <a:cs typeface="Lato"/>
                <a:sym typeface="Lato"/>
              </a:rPr>
              <a:t> (3/3)</a:t>
            </a:r>
            <a:endParaRPr dirty="0"/>
          </a:p>
        </p:txBody>
      </p:sp>
      <p:sp>
        <p:nvSpPr>
          <p:cNvPr id="146" name="Google Shape;146;p19">
            <a:extLst>
              <a:ext uri="{FF2B5EF4-FFF2-40B4-BE49-F238E27FC236}">
                <a16:creationId xmlns:a16="http://schemas.microsoft.com/office/drawing/2014/main" id="{103515F4-3C5C-6CC0-D722-2E7E7FDAECEF}"/>
              </a:ext>
            </a:extLst>
          </p:cNvPr>
          <p:cNvSpPr txBox="1">
            <a:spLocks noGrp="1"/>
          </p:cNvSpPr>
          <p:nvPr>
            <p:ph type="body" idx="2"/>
          </p:nvPr>
        </p:nvSpPr>
        <p:spPr>
          <a:xfrm>
            <a:off x="4807461" y="1533938"/>
            <a:ext cx="3673114" cy="2530062"/>
          </a:xfrm>
          <a:prstGeom prst="rect">
            <a:avLst/>
          </a:prstGeom>
          <a:solidFill>
            <a:schemeClr val="accent1"/>
          </a:solidFill>
        </p:spPr>
        <p:txBody>
          <a:bodyPr spcFirstLastPara="1" wrap="square" lIns="91425" tIns="91425" rIns="91425" bIns="91425" anchor="t" anchorCtr="0">
            <a:noAutofit/>
          </a:bodyPr>
          <a:lstStyle/>
          <a:p>
            <a:pPr marL="101600" indent="0" algn="ctr">
              <a:buNone/>
            </a:pPr>
            <a:r>
              <a:rPr lang="fr-FR" sz="1600" dirty="0">
                <a:solidFill>
                  <a:schemeClr val="bg1"/>
                </a:solidFill>
              </a:rPr>
              <a:t>« Les besoins des PSH sont uniques. Il faudrait que les PSH soient incluses dans tous les processus de l’intelligence artificielle comme au niveau de la prise de décision, au niveau du développement, de la production.  »</a:t>
            </a:r>
          </a:p>
          <a:p>
            <a:pPr marL="101600" indent="0" algn="ctr">
              <a:buNone/>
            </a:pPr>
            <a:endParaRPr lang="fr-FR" sz="1600" dirty="0">
              <a:solidFill>
                <a:schemeClr val="bg1"/>
              </a:solidFill>
            </a:endParaRPr>
          </a:p>
          <a:p>
            <a:pPr marL="101600" indent="0" algn="ctr">
              <a:buNone/>
            </a:pPr>
            <a:r>
              <a:rPr lang="fr-FR" sz="1600" dirty="0">
                <a:solidFill>
                  <a:schemeClr val="bg1"/>
                </a:solidFill>
              </a:rPr>
              <a:t>(Participant.e GD 1)</a:t>
            </a:r>
            <a:endParaRPr lang="en-CA" sz="1400" dirty="0">
              <a:solidFill>
                <a:schemeClr val="bg1"/>
              </a:solidFill>
            </a:endParaRPr>
          </a:p>
          <a:p>
            <a:pPr marL="101600" indent="0" algn="ctr">
              <a:buNone/>
            </a:pPr>
            <a:endParaRPr lang="fr-CA" sz="1600" dirty="0">
              <a:solidFill>
                <a:schemeClr val="bg1"/>
              </a:solidFill>
            </a:endParaRPr>
          </a:p>
        </p:txBody>
      </p:sp>
      <p:sp>
        <p:nvSpPr>
          <p:cNvPr id="147" name="Google Shape;147;p19">
            <a:extLst>
              <a:ext uri="{FF2B5EF4-FFF2-40B4-BE49-F238E27FC236}">
                <a16:creationId xmlns:a16="http://schemas.microsoft.com/office/drawing/2014/main" id="{08B4811C-04A1-C95F-4252-56A315BD363E}"/>
              </a:ext>
            </a:extLst>
          </p:cNvPr>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26</a:t>
            </a:fld>
            <a:endParaRPr/>
          </a:p>
        </p:txBody>
      </p:sp>
    </p:spTree>
    <p:extLst>
      <p:ext uri="{BB962C8B-B14F-4D97-AF65-F5344CB8AC3E}">
        <p14:creationId xmlns:p14="http://schemas.microsoft.com/office/powerpoint/2010/main" val="723790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8" name="Google Shape;258;p29"/>
          <p:cNvSpPr txBox="1">
            <a:spLocks noGrp="1"/>
          </p:cNvSpPr>
          <p:nvPr>
            <p:ph type="body" idx="1"/>
          </p:nvPr>
        </p:nvSpPr>
        <p:spPr>
          <a:xfrm>
            <a:off x="633737" y="1600486"/>
            <a:ext cx="2344089" cy="1305000"/>
          </a:xfrm>
          <a:prstGeom prst="rect">
            <a:avLst/>
          </a:prstGeom>
        </p:spPr>
        <p:txBody>
          <a:bodyPr spcFirstLastPara="1" wrap="square" lIns="91425" tIns="91425" rIns="91425" bIns="91425" anchor="t" anchorCtr="0">
            <a:noAutofit/>
          </a:bodyPr>
          <a:lstStyle/>
          <a:p>
            <a:pPr marL="0" lvl="0" indent="0">
              <a:buNone/>
            </a:pPr>
            <a:r>
              <a:rPr lang="en" sz="1600" b="1" dirty="0"/>
              <a:t>Documenter les besoins &amp; réalités des PSH en matière d’IA</a:t>
            </a:r>
            <a:endParaRPr sz="1600" b="1" dirty="0"/>
          </a:p>
        </p:txBody>
      </p:sp>
      <p:sp>
        <p:nvSpPr>
          <p:cNvPr id="264" name="Google Shape;264;p29"/>
          <p:cNvSpPr/>
          <p:nvPr/>
        </p:nvSpPr>
        <p:spPr>
          <a:xfrm>
            <a:off x="749028" y="1114111"/>
            <a:ext cx="568200" cy="519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9"/>
          <p:cNvSpPr/>
          <p:nvPr/>
        </p:nvSpPr>
        <p:spPr>
          <a:xfrm>
            <a:off x="3615300" y="1130154"/>
            <a:ext cx="568200" cy="519300"/>
          </a:xfrm>
          <a:prstGeom prst="rect">
            <a:avLst/>
          </a:prstGeom>
          <a:solidFill>
            <a:schemeClr val="accent4"/>
          </a:solidFill>
          <a:ln w="19050">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266;p29"/>
          <p:cNvSpPr/>
          <p:nvPr/>
        </p:nvSpPr>
        <p:spPr>
          <a:xfrm>
            <a:off x="6238259" y="1114111"/>
            <a:ext cx="568200" cy="519300"/>
          </a:xfrm>
          <a:prstGeom prst="rect">
            <a:avLst/>
          </a:prstGeom>
          <a:solidFill>
            <a:schemeClr val="accent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267;p29"/>
          <p:cNvSpPr/>
          <p:nvPr/>
        </p:nvSpPr>
        <p:spPr>
          <a:xfrm>
            <a:off x="749028" y="3173992"/>
            <a:ext cx="568200" cy="519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9"/>
          <p:cNvSpPr/>
          <p:nvPr/>
        </p:nvSpPr>
        <p:spPr>
          <a:xfrm>
            <a:off x="3615300" y="3173992"/>
            <a:ext cx="568200" cy="519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270;p29"/>
          <p:cNvSpPr/>
          <p:nvPr/>
        </p:nvSpPr>
        <p:spPr>
          <a:xfrm>
            <a:off x="3787890" y="3307685"/>
            <a:ext cx="275755" cy="251913"/>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 name="Google Shape;277;p29"/>
          <p:cNvGrpSpPr/>
          <p:nvPr/>
        </p:nvGrpSpPr>
        <p:grpSpPr>
          <a:xfrm>
            <a:off x="3754150" y="1234595"/>
            <a:ext cx="288315" cy="243495"/>
            <a:chOff x="5975075" y="2327500"/>
            <a:chExt cx="420100" cy="388350"/>
          </a:xfrm>
        </p:grpSpPr>
        <p:sp>
          <p:nvSpPr>
            <p:cNvPr id="278" name="Google Shape;278;p29"/>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9"/>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 name="Google Shape;288;p29"/>
          <p:cNvGrpSpPr/>
          <p:nvPr/>
        </p:nvGrpSpPr>
        <p:grpSpPr>
          <a:xfrm>
            <a:off x="6378533" y="3010550"/>
            <a:ext cx="280765" cy="256521"/>
            <a:chOff x="6654650" y="3665275"/>
            <a:chExt cx="409100" cy="409125"/>
          </a:xfrm>
        </p:grpSpPr>
        <p:sp>
          <p:nvSpPr>
            <p:cNvPr id="289" name="Google Shape;289;p29"/>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9"/>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1" name="Google Shape;291;p29"/>
          <p:cNvSpPr txBox="1">
            <a:spLocks noGrp="1"/>
          </p:cNvSpPr>
          <p:nvPr>
            <p:ph type="sldNum" idx="12"/>
          </p:nvPr>
        </p:nvSpPr>
        <p:spPr>
          <a:xfrm>
            <a:off x="8480575" y="4714604"/>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27</a:t>
            </a:fld>
            <a:endParaRPr dirty="0"/>
          </a:p>
        </p:txBody>
      </p:sp>
      <p:pic>
        <p:nvPicPr>
          <p:cNvPr id="14" name="Graphic 13" descr="User outline">
            <a:extLst>
              <a:ext uri="{FF2B5EF4-FFF2-40B4-BE49-F238E27FC236}">
                <a16:creationId xmlns:a16="http://schemas.microsoft.com/office/drawing/2014/main" id="{15A7FC6B-680C-1588-4BC9-3A0B42C45B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6136" y="1212683"/>
            <a:ext cx="285749" cy="285749"/>
          </a:xfrm>
          <a:prstGeom prst="rect">
            <a:avLst/>
          </a:prstGeom>
        </p:spPr>
      </p:pic>
      <p:pic>
        <p:nvPicPr>
          <p:cNvPr id="16" name="Graphic 15" descr="Users outline">
            <a:extLst>
              <a:ext uri="{FF2B5EF4-FFF2-40B4-BE49-F238E27FC236}">
                <a16:creationId xmlns:a16="http://schemas.microsoft.com/office/drawing/2014/main" id="{4E19C6CE-D348-55D1-C048-2CC8CF05CA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2832" y="3214222"/>
            <a:ext cx="389625" cy="389625"/>
          </a:xfrm>
          <a:prstGeom prst="rect">
            <a:avLst/>
          </a:prstGeom>
        </p:spPr>
      </p:pic>
      <p:sp>
        <p:nvSpPr>
          <p:cNvPr id="17" name="Google Shape;258;p29">
            <a:extLst>
              <a:ext uri="{FF2B5EF4-FFF2-40B4-BE49-F238E27FC236}">
                <a16:creationId xmlns:a16="http://schemas.microsoft.com/office/drawing/2014/main" id="{EB1B6C17-57BD-C59F-B0E8-4568D467D0D5}"/>
              </a:ext>
            </a:extLst>
          </p:cNvPr>
          <p:cNvSpPr txBox="1">
            <a:spLocks/>
          </p:cNvSpPr>
          <p:nvPr/>
        </p:nvSpPr>
        <p:spPr>
          <a:xfrm>
            <a:off x="3529936" y="1554969"/>
            <a:ext cx="2344089" cy="1305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chemeClr val="accent6"/>
              </a:buClr>
              <a:buSzPts val="1400"/>
              <a:buFont typeface="Lato"/>
              <a:buChar char="▷"/>
              <a:defRPr sz="1400" b="0" i="0" u="none" strike="noStrike" cap="none">
                <a:solidFill>
                  <a:schemeClr val="dk1"/>
                </a:solidFill>
                <a:latin typeface="Lato"/>
                <a:ea typeface="Lato"/>
                <a:cs typeface="Lato"/>
                <a:sym typeface="Lato"/>
              </a:defRPr>
            </a:lvl1pPr>
            <a:lvl2pPr marL="914400" marR="0" lvl="1"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2pPr>
            <a:lvl3pPr marL="1371600" marR="0" lvl="2"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3pPr>
            <a:lvl4pPr marL="1828800" marR="0" lvl="3"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4pPr>
            <a:lvl5pPr marL="2286000" marR="0" lvl="4"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5pPr>
            <a:lvl6pPr marL="2743200" marR="0" lvl="5"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6pPr>
            <a:lvl7pPr marL="3200400" marR="0" lvl="6"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7pPr>
            <a:lvl8pPr marL="3657600" marR="0" lvl="7"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8pPr>
            <a:lvl9pPr marL="4114800" marR="0" lvl="8"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9pPr>
          </a:lstStyle>
          <a:p>
            <a:pPr marL="0" indent="0">
              <a:buFont typeface="Lato"/>
              <a:buNone/>
            </a:pPr>
            <a:r>
              <a:rPr lang="fr-CA" sz="1600" b="1" noProof="0" dirty="0"/>
              <a:t>Inclusion des PSH avec différents handicaps dans développement &amp; applications en IA</a:t>
            </a:r>
          </a:p>
        </p:txBody>
      </p:sp>
      <p:sp>
        <p:nvSpPr>
          <p:cNvPr id="18" name="Google Shape;258;p29">
            <a:extLst>
              <a:ext uri="{FF2B5EF4-FFF2-40B4-BE49-F238E27FC236}">
                <a16:creationId xmlns:a16="http://schemas.microsoft.com/office/drawing/2014/main" id="{CFC4685B-6552-D8C8-3362-792BB90A7ABF}"/>
              </a:ext>
            </a:extLst>
          </p:cNvPr>
          <p:cNvSpPr txBox="1">
            <a:spLocks/>
          </p:cNvSpPr>
          <p:nvPr/>
        </p:nvSpPr>
        <p:spPr>
          <a:xfrm>
            <a:off x="633738" y="3693292"/>
            <a:ext cx="2510042" cy="1305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chemeClr val="accent6"/>
              </a:buClr>
              <a:buSzPts val="1400"/>
              <a:buFont typeface="Lato"/>
              <a:buChar char="▷"/>
              <a:defRPr sz="1400" b="0" i="0" u="none" strike="noStrike" cap="none">
                <a:solidFill>
                  <a:schemeClr val="dk1"/>
                </a:solidFill>
                <a:latin typeface="Lato"/>
                <a:ea typeface="Lato"/>
                <a:cs typeface="Lato"/>
                <a:sym typeface="Lato"/>
              </a:defRPr>
            </a:lvl1pPr>
            <a:lvl2pPr marL="914400" marR="0" lvl="1"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2pPr>
            <a:lvl3pPr marL="1371600" marR="0" lvl="2"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3pPr>
            <a:lvl4pPr marL="1828800" marR="0" lvl="3"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4pPr>
            <a:lvl5pPr marL="2286000" marR="0" lvl="4"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5pPr>
            <a:lvl6pPr marL="2743200" marR="0" lvl="5"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6pPr>
            <a:lvl7pPr marL="3200400" marR="0" lvl="6"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7pPr>
            <a:lvl8pPr marL="3657600" marR="0" lvl="7"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8pPr>
            <a:lvl9pPr marL="4114800" marR="0" lvl="8"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9pPr>
          </a:lstStyle>
          <a:p>
            <a:pPr marL="0" indent="0">
              <a:buFont typeface="Lato"/>
              <a:buNone/>
            </a:pPr>
            <a:r>
              <a:rPr lang="fr-CA" sz="1600" b="1" noProof="0" dirty="0"/>
              <a:t>Plus de collaborations intersectorielles (IA &amp; handicap)</a:t>
            </a:r>
          </a:p>
        </p:txBody>
      </p:sp>
      <p:sp>
        <p:nvSpPr>
          <p:cNvPr id="19" name="Google Shape;258;p29">
            <a:extLst>
              <a:ext uri="{FF2B5EF4-FFF2-40B4-BE49-F238E27FC236}">
                <a16:creationId xmlns:a16="http://schemas.microsoft.com/office/drawing/2014/main" id="{AA45B435-D132-5F43-4FE9-9F102B664CFE}"/>
              </a:ext>
            </a:extLst>
          </p:cNvPr>
          <p:cNvSpPr txBox="1">
            <a:spLocks/>
          </p:cNvSpPr>
          <p:nvPr/>
        </p:nvSpPr>
        <p:spPr>
          <a:xfrm>
            <a:off x="6166176" y="1513546"/>
            <a:ext cx="2436740" cy="16490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chemeClr val="accent6"/>
              </a:buClr>
              <a:buSzPts val="1400"/>
              <a:buFont typeface="Lato"/>
              <a:buChar char="▷"/>
              <a:defRPr sz="1400" b="0" i="0" u="none" strike="noStrike" cap="none">
                <a:solidFill>
                  <a:schemeClr val="dk1"/>
                </a:solidFill>
                <a:latin typeface="Lato"/>
                <a:ea typeface="Lato"/>
                <a:cs typeface="Lato"/>
                <a:sym typeface="Lato"/>
              </a:defRPr>
            </a:lvl1pPr>
            <a:lvl2pPr marL="914400" marR="0" lvl="1"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2pPr>
            <a:lvl3pPr marL="1371600" marR="0" lvl="2"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3pPr>
            <a:lvl4pPr marL="1828800" marR="0" lvl="3"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4pPr>
            <a:lvl5pPr marL="2286000" marR="0" lvl="4"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5pPr>
            <a:lvl6pPr marL="2743200" marR="0" lvl="5"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6pPr>
            <a:lvl7pPr marL="3200400" marR="0" lvl="6"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7pPr>
            <a:lvl8pPr marL="3657600" marR="0" lvl="7"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8pPr>
            <a:lvl9pPr marL="4114800" marR="0" lvl="8"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9pPr>
          </a:lstStyle>
          <a:p>
            <a:pPr marL="0" indent="0">
              <a:buFont typeface="Lato"/>
              <a:buNone/>
            </a:pPr>
            <a:r>
              <a:rPr lang="fr-CA" sz="1600" b="1" noProof="0" dirty="0"/>
              <a:t>Accessibilité effective des interfaces &amp; applications en IA pour les PSH avec différents handicaps</a:t>
            </a:r>
          </a:p>
        </p:txBody>
      </p:sp>
      <p:sp>
        <p:nvSpPr>
          <p:cNvPr id="4" name="Google Shape;258;p29">
            <a:extLst>
              <a:ext uri="{FF2B5EF4-FFF2-40B4-BE49-F238E27FC236}">
                <a16:creationId xmlns:a16="http://schemas.microsoft.com/office/drawing/2014/main" id="{EA0AD1C5-35F2-0080-E5EE-50F8F77FC7AA}"/>
              </a:ext>
            </a:extLst>
          </p:cNvPr>
          <p:cNvSpPr txBox="1">
            <a:spLocks/>
          </p:cNvSpPr>
          <p:nvPr/>
        </p:nvSpPr>
        <p:spPr>
          <a:xfrm>
            <a:off x="3529937" y="3719084"/>
            <a:ext cx="2250079" cy="1305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chemeClr val="accent6"/>
              </a:buClr>
              <a:buSzPts val="1400"/>
              <a:buFont typeface="Lato"/>
              <a:buChar char="▷"/>
              <a:defRPr sz="1400" b="0" i="0" u="none" strike="noStrike" cap="none">
                <a:solidFill>
                  <a:schemeClr val="dk1"/>
                </a:solidFill>
                <a:latin typeface="Lato"/>
                <a:ea typeface="Lato"/>
                <a:cs typeface="Lato"/>
                <a:sym typeface="Lato"/>
              </a:defRPr>
            </a:lvl1pPr>
            <a:lvl2pPr marL="914400" marR="0" lvl="1"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2pPr>
            <a:lvl3pPr marL="1371600" marR="0" lvl="2"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3pPr>
            <a:lvl4pPr marL="1828800" marR="0" lvl="3"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4pPr>
            <a:lvl5pPr marL="2286000" marR="0" lvl="4"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5pPr>
            <a:lvl6pPr marL="2743200" marR="0" lvl="5"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6pPr>
            <a:lvl7pPr marL="3200400" marR="0" lvl="6"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7pPr>
            <a:lvl8pPr marL="3657600" marR="0" lvl="7"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8pPr>
            <a:lvl9pPr marL="4114800" marR="0" lvl="8"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9pPr>
          </a:lstStyle>
          <a:p>
            <a:pPr marL="0" indent="0">
              <a:buFont typeface="Lato"/>
              <a:buNone/>
            </a:pPr>
            <a:r>
              <a:rPr lang="fr-CA" sz="1600" b="1" noProof="0" dirty="0"/>
              <a:t>Incitatifs autour des impacts de l’IA pour &amp; avec les PSH </a:t>
            </a:r>
          </a:p>
        </p:txBody>
      </p:sp>
      <p:pic>
        <p:nvPicPr>
          <p:cNvPr id="6" name="Graphique 5" descr="Obstacle contour">
            <a:extLst>
              <a:ext uri="{FF2B5EF4-FFF2-40B4-BE49-F238E27FC236}">
                <a16:creationId xmlns:a16="http://schemas.microsoft.com/office/drawing/2014/main" id="{07F4CBB3-EC03-FAED-806A-080DD2B9171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32588" y="1197651"/>
            <a:ext cx="383868" cy="383868"/>
          </a:xfrm>
          <a:prstGeom prst="rect">
            <a:avLst/>
          </a:prstGeom>
        </p:spPr>
      </p:pic>
      <p:sp>
        <p:nvSpPr>
          <p:cNvPr id="2" name="Google Shape;145;p19">
            <a:extLst>
              <a:ext uri="{FF2B5EF4-FFF2-40B4-BE49-F238E27FC236}">
                <a16:creationId xmlns:a16="http://schemas.microsoft.com/office/drawing/2014/main" id="{27B68950-DABB-AA14-3158-4D71C18421AD}"/>
              </a:ext>
            </a:extLst>
          </p:cNvPr>
          <p:cNvSpPr txBox="1">
            <a:spLocks noGrp="1"/>
          </p:cNvSpPr>
          <p:nvPr>
            <p:ph type="title"/>
          </p:nvPr>
        </p:nvSpPr>
        <p:spPr>
          <a:xfrm>
            <a:off x="633737" y="-33699"/>
            <a:ext cx="7775718"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CA" b="1" noProof="0" dirty="0">
                <a:solidFill>
                  <a:schemeClr val="accent1"/>
                </a:solidFill>
                <a:latin typeface="Lato"/>
                <a:ea typeface="Lato"/>
                <a:cs typeface="Lato"/>
                <a:sym typeface="Lato"/>
              </a:rPr>
              <a:t>Messages clés à retenir</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4"/>
                                        </p:tgtEl>
                                        <p:attrNameLst>
                                          <p:attrName>style.visibility</p:attrName>
                                        </p:attrNameLst>
                                      </p:cBhvr>
                                      <p:to>
                                        <p:strVal val="visible"/>
                                      </p:to>
                                    </p:set>
                                    <p:anim calcmode="lin" valueType="num">
                                      <p:cBhvr additive="base">
                                        <p:cTn id="11" dur="500" fill="hold"/>
                                        <p:tgtEl>
                                          <p:spTgt spid="264"/>
                                        </p:tgtEl>
                                        <p:attrNameLst>
                                          <p:attrName>ppt_x</p:attrName>
                                        </p:attrNameLst>
                                      </p:cBhvr>
                                      <p:tavLst>
                                        <p:tav tm="0">
                                          <p:val>
                                            <p:strVal val="#ppt_x"/>
                                          </p:val>
                                        </p:tav>
                                        <p:tav tm="100000">
                                          <p:val>
                                            <p:strVal val="#ppt_x"/>
                                          </p:val>
                                        </p:tav>
                                      </p:tavLst>
                                    </p:anim>
                                    <p:anim calcmode="lin" valueType="num">
                                      <p:cBhvr additive="base">
                                        <p:cTn id="12" dur="500" fill="hold"/>
                                        <p:tgtEl>
                                          <p:spTgt spid="26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8">
                                            <p:txEl>
                                              <p:pRg st="0" end="0"/>
                                            </p:txEl>
                                          </p:spTgt>
                                        </p:tgtEl>
                                        <p:attrNameLst>
                                          <p:attrName>style.visibility</p:attrName>
                                        </p:attrNameLst>
                                      </p:cBhvr>
                                      <p:to>
                                        <p:strVal val="visible"/>
                                      </p:to>
                                    </p:set>
                                    <p:anim calcmode="lin" valueType="num">
                                      <p:cBhvr additive="base">
                                        <p:cTn id="15" dur="500" fill="hold"/>
                                        <p:tgtEl>
                                          <p:spTgt spid="258">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67"/>
                                        </p:tgtEl>
                                        <p:attrNameLst>
                                          <p:attrName>style.visibility</p:attrName>
                                        </p:attrNameLst>
                                      </p:cBhvr>
                                      <p:to>
                                        <p:strVal val="visible"/>
                                      </p:to>
                                    </p:set>
                                    <p:anim calcmode="lin" valueType="num">
                                      <p:cBhvr additive="base">
                                        <p:cTn id="25" dur="500" fill="hold"/>
                                        <p:tgtEl>
                                          <p:spTgt spid="267"/>
                                        </p:tgtEl>
                                        <p:attrNameLst>
                                          <p:attrName>ppt_x</p:attrName>
                                        </p:attrNameLst>
                                      </p:cBhvr>
                                      <p:tavLst>
                                        <p:tav tm="0">
                                          <p:val>
                                            <p:strVal val="#ppt_x"/>
                                          </p:val>
                                        </p:tav>
                                        <p:tav tm="100000">
                                          <p:val>
                                            <p:strVal val="#ppt_x"/>
                                          </p:val>
                                        </p:tav>
                                      </p:tavLst>
                                    </p:anim>
                                    <p:anim calcmode="lin" valueType="num">
                                      <p:cBhvr additive="base">
                                        <p:cTn id="26" dur="500" fill="hold"/>
                                        <p:tgtEl>
                                          <p:spTgt spid="26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77"/>
                                        </p:tgtEl>
                                        <p:attrNameLst>
                                          <p:attrName>style.visibility</p:attrName>
                                        </p:attrNameLst>
                                      </p:cBhvr>
                                      <p:to>
                                        <p:strVal val="visible"/>
                                      </p:to>
                                    </p:set>
                                    <p:anim calcmode="lin" valueType="num">
                                      <p:cBhvr additive="base">
                                        <p:cTn id="39" dur="500" fill="hold"/>
                                        <p:tgtEl>
                                          <p:spTgt spid="277"/>
                                        </p:tgtEl>
                                        <p:attrNameLst>
                                          <p:attrName>ppt_x</p:attrName>
                                        </p:attrNameLst>
                                      </p:cBhvr>
                                      <p:tavLst>
                                        <p:tav tm="0">
                                          <p:val>
                                            <p:strVal val="#ppt_x"/>
                                          </p:val>
                                        </p:tav>
                                        <p:tav tm="100000">
                                          <p:val>
                                            <p:strVal val="#ppt_x"/>
                                          </p:val>
                                        </p:tav>
                                      </p:tavLst>
                                    </p:anim>
                                    <p:anim calcmode="lin" valueType="num">
                                      <p:cBhvr additive="base">
                                        <p:cTn id="40" dur="500" fill="hold"/>
                                        <p:tgtEl>
                                          <p:spTgt spid="27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65"/>
                                        </p:tgtEl>
                                        <p:attrNameLst>
                                          <p:attrName>style.visibility</p:attrName>
                                        </p:attrNameLst>
                                      </p:cBhvr>
                                      <p:to>
                                        <p:strVal val="visible"/>
                                      </p:to>
                                    </p:set>
                                    <p:anim calcmode="lin" valueType="num">
                                      <p:cBhvr additive="base">
                                        <p:cTn id="43" dur="500" fill="hold"/>
                                        <p:tgtEl>
                                          <p:spTgt spid="265"/>
                                        </p:tgtEl>
                                        <p:attrNameLst>
                                          <p:attrName>ppt_x</p:attrName>
                                        </p:attrNameLst>
                                      </p:cBhvr>
                                      <p:tavLst>
                                        <p:tav tm="0">
                                          <p:val>
                                            <p:strVal val="#ppt_x"/>
                                          </p:val>
                                        </p:tav>
                                        <p:tav tm="100000">
                                          <p:val>
                                            <p:strVal val="#ppt_x"/>
                                          </p:val>
                                        </p:tav>
                                      </p:tavLst>
                                    </p:anim>
                                    <p:anim calcmode="lin" valueType="num">
                                      <p:cBhvr additive="base">
                                        <p:cTn id="44" dur="500" fill="hold"/>
                                        <p:tgtEl>
                                          <p:spTgt spid="26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68"/>
                                        </p:tgtEl>
                                        <p:attrNameLst>
                                          <p:attrName>style.visibility</p:attrName>
                                        </p:attrNameLst>
                                      </p:cBhvr>
                                      <p:to>
                                        <p:strVal val="visible"/>
                                      </p:to>
                                    </p:set>
                                    <p:anim calcmode="lin" valueType="num">
                                      <p:cBhvr additive="base">
                                        <p:cTn id="49" dur="500" fill="hold"/>
                                        <p:tgtEl>
                                          <p:spTgt spid="268"/>
                                        </p:tgtEl>
                                        <p:attrNameLst>
                                          <p:attrName>ppt_x</p:attrName>
                                        </p:attrNameLst>
                                      </p:cBhvr>
                                      <p:tavLst>
                                        <p:tav tm="0">
                                          <p:val>
                                            <p:strVal val="#ppt_x"/>
                                          </p:val>
                                        </p:tav>
                                        <p:tav tm="100000">
                                          <p:val>
                                            <p:strVal val="#ppt_x"/>
                                          </p:val>
                                        </p:tav>
                                      </p:tavLst>
                                    </p:anim>
                                    <p:anim calcmode="lin" valueType="num">
                                      <p:cBhvr additive="base">
                                        <p:cTn id="50" dur="500" fill="hold"/>
                                        <p:tgtEl>
                                          <p:spTgt spid="26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0"/>
                                        </p:tgtEl>
                                        <p:attrNameLst>
                                          <p:attrName>style.visibility</p:attrName>
                                        </p:attrNameLst>
                                      </p:cBhvr>
                                      <p:to>
                                        <p:strVal val="visible"/>
                                      </p:to>
                                    </p:set>
                                    <p:anim calcmode="lin" valueType="num">
                                      <p:cBhvr additive="base">
                                        <p:cTn id="53" dur="500" fill="hold"/>
                                        <p:tgtEl>
                                          <p:spTgt spid="270"/>
                                        </p:tgtEl>
                                        <p:attrNameLst>
                                          <p:attrName>ppt_x</p:attrName>
                                        </p:attrNameLst>
                                      </p:cBhvr>
                                      <p:tavLst>
                                        <p:tav tm="0">
                                          <p:val>
                                            <p:strVal val="#ppt_x"/>
                                          </p:val>
                                        </p:tav>
                                        <p:tav tm="100000">
                                          <p:val>
                                            <p:strVal val="#ppt_x"/>
                                          </p:val>
                                        </p:tav>
                                      </p:tavLst>
                                    </p:anim>
                                    <p:anim calcmode="lin" valueType="num">
                                      <p:cBhvr additive="base">
                                        <p:cTn id="54" dur="500" fill="hold"/>
                                        <p:tgtEl>
                                          <p:spTgt spid="27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ppt_x"/>
                                          </p:val>
                                        </p:tav>
                                        <p:tav tm="100000">
                                          <p:val>
                                            <p:strVal val="#ppt_x"/>
                                          </p:val>
                                        </p:tav>
                                      </p:tavLst>
                                    </p:anim>
                                    <p:anim calcmode="lin" valueType="num">
                                      <p:cBhvr additive="base">
                                        <p:cTn id="5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6"/>
                                        </p:tgtEl>
                                        <p:attrNameLst>
                                          <p:attrName>style.visibility</p:attrName>
                                        </p:attrNameLst>
                                      </p:cBhvr>
                                      <p:to>
                                        <p:strVal val="visible"/>
                                      </p:to>
                                    </p:set>
                                    <p:anim calcmode="lin" valueType="num">
                                      <p:cBhvr additive="base">
                                        <p:cTn id="67" dur="500" fill="hold"/>
                                        <p:tgtEl>
                                          <p:spTgt spid="266"/>
                                        </p:tgtEl>
                                        <p:attrNameLst>
                                          <p:attrName>ppt_x</p:attrName>
                                        </p:attrNameLst>
                                      </p:cBhvr>
                                      <p:tavLst>
                                        <p:tav tm="0">
                                          <p:val>
                                            <p:strVal val="#ppt_x"/>
                                          </p:val>
                                        </p:tav>
                                        <p:tav tm="100000">
                                          <p:val>
                                            <p:strVal val="#ppt_x"/>
                                          </p:val>
                                        </p:tav>
                                      </p:tavLst>
                                    </p:anim>
                                    <p:anim calcmode="lin" valueType="num">
                                      <p:cBhvr additive="base">
                                        <p:cTn id="68" dur="500" fill="hold"/>
                                        <p:tgtEl>
                                          <p:spTgt spid="26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build="p"/>
      <p:bldP spid="264" grpId="0" animBg="1"/>
      <p:bldP spid="265" grpId="0" animBg="1"/>
      <p:bldP spid="266" grpId="0" animBg="1"/>
      <p:bldP spid="267" grpId="0" animBg="1"/>
      <p:bldP spid="268" grpId="0" animBg="1"/>
      <p:bldP spid="270" grpId="0" animBg="1"/>
      <p:bldP spid="17" grpId="0"/>
      <p:bldP spid="18" grpId="0"/>
      <p:bldP spid="19"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0">
          <a:extLst>
            <a:ext uri="{FF2B5EF4-FFF2-40B4-BE49-F238E27FC236}">
              <a16:creationId xmlns:a16="http://schemas.microsoft.com/office/drawing/2014/main" id="{FD179956-94A8-0A06-79BD-0C228C65E800}"/>
            </a:ext>
          </a:extLst>
        </p:cNvPr>
        <p:cNvGrpSpPr/>
        <p:nvPr/>
      </p:nvGrpSpPr>
      <p:grpSpPr>
        <a:xfrm>
          <a:off x="0" y="0"/>
          <a:ext cx="0" cy="0"/>
          <a:chOff x="0" y="0"/>
          <a:chExt cx="0" cy="0"/>
        </a:xfrm>
      </p:grpSpPr>
      <p:sp>
        <p:nvSpPr>
          <p:cNvPr id="111" name="Google Shape;111;p15">
            <a:extLst>
              <a:ext uri="{FF2B5EF4-FFF2-40B4-BE49-F238E27FC236}">
                <a16:creationId xmlns:a16="http://schemas.microsoft.com/office/drawing/2014/main" id="{5BF8CE2D-BCDD-3811-AEDA-4AD9C98C9875}"/>
              </a:ext>
            </a:extLst>
          </p:cNvPr>
          <p:cNvSpPr txBox="1">
            <a:spLocks noGrp="1"/>
          </p:cNvSpPr>
          <p:nvPr>
            <p:ph type="ctrTitle"/>
          </p:nvPr>
        </p:nvSpPr>
        <p:spPr>
          <a:xfrm>
            <a:off x="685675" y="298259"/>
            <a:ext cx="7772400" cy="73923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CA" sz="3600" dirty="0">
                <a:solidFill>
                  <a:schemeClr val="accent2"/>
                </a:solidFill>
              </a:rPr>
              <a:t>Réflexions pour la route…</a:t>
            </a:r>
            <a:endParaRPr sz="3200" dirty="0"/>
          </a:p>
        </p:txBody>
      </p:sp>
      <p:sp>
        <p:nvSpPr>
          <p:cNvPr id="113" name="Google Shape;113;p15">
            <a:extLst>
              <a:ext uri="{FF2B5EF4-FFF2-40B4-BE49-F238E27FC236}">
                <a16:creationId xmlns:a16="http://schemas.microsoft.com/office/drawing/2014/main" id="{4536D466-6B3C-4CDE-F79B-53D9488420EB}"/>
              </a:ext>
            </a:extLst>
          </p:cNvPr>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28</a:t>
            </a:fld>
            <a:endParaRPr/>
          </a:p>
        </p:txBody>
      </p:sp>
      <p:sp>
        <p:nvSpPr>
          <p:cNvPr id="2" name="Google Shape;111;p15">
            <a:extLst>
              <a:ext uri="{FF2B5EF4-FFF2-40B4-BE49-F238E27FC236}">
                <a16:creationId xmlns:a16="http://schemas.microsoft.com/office/drawing/2014/main" id="{3AD37BB0-6DCC-AA54-DBE7-521C8B73FFBD}"/>
              </a:ext>
            </a:extLst>
          </p:cNvPr>
          <p:cNvSpPr txBox="1">
            <a:spLocks/>
          </p:cNvSpPr>
          <p:nvPr/>
        </p:nvSpPr>
        <p:spPr>
          <a:xfrm>
            <a:off x="685675" y="1532793"/>
            <a:ext cx="7772400" cy="242279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4800"/>
              <a:buFont typeface="Raleway"/>
              <a:buNone/>
              <a:defRPr sz="4800" b="0" i="0" u="none" strike="noStrike" cap="none">
                <a:solidFill>
                  <a:schemeClr val="lt1"/>
                </a:solidFill>
                <a:latin typeface="Raleway"/>
                <a:ea typeface="Raleway"/>
                <a:cs typeface="Raleway"/>
                <a:sym typeface="Raleway"/>
              </a:defRPr>
            </a:lvl1pPr>
            <a:lvl2pPr marR="0" lvl="1" algn="ctr" rtl="0">
              <a:lnSpc>
                <a:spcPct val="100000"/>
              </a:lnSpc>
              <a:spcBef>
                <a:spcPts val="0"/>
              </a:spcBef>
              <a:spcAft>
                <a:spcPts val="0"/>
              </a:spcAft>
              <a:buClr>
                <a:schemeClr val="lt1"/>
              </a:buClr>
              <a:buSzPts val="4800"/>
              <a:buFont typeface="Raleway"/>
              <a:buNone/>
              <a:defRPr sz="4800" b="0"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4800"/>
              <a:buFont typeface="Raleway"/>
              <a:buNone/>
              <a:defRPr sz="4800" b="0"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4800"/>
              <a:buFont typeface="Raleway"/>
              <a:buNone/>
              <a:defRPr sz="4800" b="0"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4800"/>
              <a:buFont typeface="Raleway"/>
              <a:buNone/>
              <a:defRPr sz="4800" b="0"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4800"/>
              <a:buFont typeface="Raleway"/>
              <a:buNone/>
              <a:defRPr sz="4800" b="0"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4800"/>
              <a:buFont typeface="Raleway"/>
              <a:buNone/>
              <a:defRPr sz="4800" b="0"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4800"/>
              <a:buFont typeface="Raleway"/>
              <a:buNone/>
              <a:defRPr sz="4800" b="0"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4800"/>
              <a:buFont typeface="Raleway"/>
              <a:buNone/>
              <a:defRPr sz="4800" b="0" i="0" u="none" strike="noStrike" cap="none">
                <a:solidFill>
                  <a:schemeClr val="lt1"/>
                </a:solidFill>
                <a:latin typeface="Raleway"/>
                <a:ea typeface="Raleway"/>
                <a:cs typeface="Raleway"/>
                <a:sym typeface="Raleway"/>
              </a:defRPr>
            </a:lvl9pPr>
          </a:lstStyle>
          <a:p>
            <a:pPr marL="571500" indent="-571500" algn="l">
              <a:buSzPct val="100000"/>
              <a:buFont typeface="Arial" panose="020B0604020202020204" pitchFamily="34" charset="0"/>
              <a:buChar char="•"/>
            </a:pPr>
            <a:r>
              <a:rPr lang="fr-CA" sz="2000" dirty="0"/>
              <a:t>Similitudes &amp; divergences avec le secteur de l’emploi?</a:t>
            </a:r>
          </a:p>
          <a:p>
            <a:pPr marL="571500" indent="-571500" algn="l">
              <a:buSzPct val="100000"/>
              <a:buFont typeface="Arial" panose="020B0604020202020204" pitchFamily="34" charset="0"/>
              <a:buChar char="•"/>
            </a:pPr>
            <a:r>
              <a:rPr lang="fr-CA" sz="2000" dirty="0"/>
              <a:t>Des leçons apprises à considérer?</a:t>
            </a:r>
          </a:p>
          <a:p>
            <a:pPr marL="571500" indent="-571500" algn="l">
              <a:buSzPct val="100000"/>
              <a:buFont typeface="Arial" panose="020B0604020202020204" pitchFamily="34" charset="0"/>
              <a:buChar char="•"/>
            </a:pPr>
            <a:r>
              <a:rPr lang="fr-CA" sz="2000" dirty="0"/>
              <a:t>Les PSH sont-elles incluses dès le début des processus décisionnels &amp; de changements?</a:t>
            </a:r>
          </a:p>
          <a:p>
            <a:pPr marL="571500" indent="-571500" algn="l">
              <a:buSzPct val="100000"/>
              <a:buFont typeface="Arial" panose="020B0604020202020204" pitchFamily="34" charset="0"/>
              <a:buChar char="•"/>
            </a:pPr>
            <a:r>
              <a:rPr lang="fr-CA" sz="2000" dirty="0"/>
              <a:t>Une chose est claire : nécessité de lever les barrières structurelles, attitudinales, communicationnelles &amp; physiques.</a:t>
            </a:r>
          </a:p>
          <a:p>
            <a:pPr marL="571500" indent="-571500" algn="l">
              <a:buSzPct val="100000"/>
              <a:buFont typeface="Arial" panose="020B0604020202020204" pitchFamily="34" charset="0"/>
              <a:buChar char="•"/>
            </a:pPr>
            <a:r>
              <a:rPr lang="fr-CA" sz="2000" dirty="0"/>
              <a:t>Opportunités présentes pour plus de collaborations intersectorielles &amp; fondées sur les données probantes.</a:t>
            </a:r>
          </a:p>
        </p:txBody>
      </p:sp>
    </p:spTree>
    <p:extLst>
      <p:ext uri="{BB962C8B-B14F-4D97-AF65-F5344CB8AC3E}">
        <p14:creationId xmlns:p14="http://schemas.microsoft.com/office/powerpoint/2010/main" val="409093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DF99-A3B3-85E4-0C0F-51B5FE7CCFEF}"/>
              </a:ext>
            </a:extLst>
          </p:cNvPr>
          <p:cNvSpPr>
            <a:spLocks noGrp="1"/>
          </p:cNvSpPr>
          <p:nvPr>
            <p:ph type="ctrTitle"/>
          </p:nvPr>
        </p:nvSpPr>
        <p:spPr/>
        <p:txBody>
          <a:bodyPr/>
          <a:lstStyle/>
          <a:p>
            <a:r>
              <a:rPr lang="en-CA" dirty="0"/>
              <a:t>Merci</a:t>
            </a:r>
          </a:p>
        </p:txBody>
      </p:sp>
      <p:pic>
        <p:nvPicPr>
          <p:cNvPr id="3" name="Google Shape;1403;p50">
            <a:hlinkClick r:id="rId3"/>
            <a:extLst>
              <a:ext uri="{FF2B5EF4-FFF2-40B4-BE49-F238E27FC236}">
                <a16:creationId xmlns:a16="http://schemas.microsoft.com/office/drawing/2014/main" id="{867E235D-C34E-ABF5-2344-57D54C0303D8}"/>
              </a:ext>
            </a:extLst>
          </p:cNvPr>
          <p:cNvPicPr preferRelativeResize="0"/>
          <p:nvPr/>
        </p:nvPicPr>
        <p:blipFill rotWithShape="1">
          <a:blip r:embed="rId4">
            <a:alphaModFix/>
          </a:blip>
          <a:srcRect/>
          <a:stretch/>
        </p:blipFill>
        <p:spPr>
          <a:xfrm>
            <a:off x="8090451" y="4840356"/>
            <a:ext cx="897097" cy="212782"/>
          </a:xfrm>
          <a:prstGeom prst="rect">
            <a:avLst/>
          </a:prstGeom>
          <a:noFill/>
          <a:ln>
            <a:noFill/>
          </a:ln>
        </p:spPr>
      </p:pic>
    </p:spTree>
    <p:extLst>
      <p:ext uri="{BB962C8B-B14F-4D97-AF65-F5344CB8AC3E}">
        <p14:creationId xmlns:p14="http://schemas.microsoft.com/office/powerpoint/2010/main" val="2665507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3"/>
          <p:cNvSpPr txBox="1">
            <a:spLocks noGrp="1"/>
          </p:cNvSpPr>
          <p:nvPr>
            <p:ph type="title"/>
          </p:nvPr>
        </p:nvSpPr>
        <p:spPr>
          <a:xfrm>
            <a:off x="340796" y="290608"/>
            <a:ext cx="6462600" cy="569619"/>
          </a:xfrm>
          <a:prstGeom prst="rect">
            <a:avLst/>
          </a:prstGeom>
        </p:spPr>
        <p:txBody>
          <a:bodyPr spcFirstLastPara="1" wrap="square" lIns="91425" tIns="91425" rIns="91425" bIns="91425" anchor="b" anchorCtr="0">
            <a:noAutofit/>
          </a:bodyPr>
          <a:lstStyle/>
          <a:p>
            <a:pPr>
              <a:spcBef>
                <a:spcPts val="600"/>
              </a:spcBef>
              <a:buSzPts val="2400"/>
            </a:pPr>
            <a:r>
              <a:rPr lang="fr-CA" sz="3600" b="1" noProof="0" dirty="0">
                <a:solidFill>
                  <a:schemeClr val="accent1"/>
                </a:solidFill>
                <a:latin typeface="Lato"/>
                <a:ea typeface="Lato"/>
                <a:cs typeface="Lato"/>
                <a:sym typeface="Lato"/>
              </a:rPr>
              <a:t>Contexte</a:t>
            </a:r>
          </a:p>
        </p:txBody>
      </p:sp>
      <p:sp>
        <p:nvSpPr>
          <p:cNvPr id="193" name="Google Shape;193;p23"/>
          <p:cNvSpPr txBox="1">
            <a:spLocks noGrp="1"/>
          </p:cNvSpPr>
          <p:nvPr>
            <p:ph type="sldNum" idx="12"/>
          </p:nvPr>
        </p:nvSpPr>
        <p:spPr>
          <a:xfrm>
            <a:off x="8450898" y="4707976"/>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fr-CA" noProof="0" smtClean="0"/>
              <a:t>3</a:t>
            </a:fld>
            <a:endParaRPr lang="fr-CA" noProof="0" dirty="0"/>
          </a:p>
        </p:txBody>
      </p:sp>
      <p:sp>
        <p:nvSpPr>
          <p:cNvPr id="4" name="Google Shape;233;p27">
            <a:extLst>
              <a:ext uri="{FF2B5EF4-FFF2-40B4-BE49-F238E27FC236}">
                <a16:creationId xmlns:a16="http://schemas.microsoft.com/office/drawing/2014/main" id="{BEEAB0AF-08FF-DC2F-9872-5718597A2F25}"/>
              </a:ext>
            </a:extLst>
          </p:cNvPr>
          <p:cNvSpPr txBox="1">
            <a:spLocks/>
          </p:cNvSpPr>
          <p:nvPr/>
        </p:nvSpPr>
        <p:spPr>
          <a:xfrm>
            <a:off x="5011915" y="1794173"/>
            <a:ext cx="2888076" cy="12556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342900" indent="-342900">
              <a:buFont typeface="Arial" panose="020B0604020202020204" pitchFamily="34" charset="0"/>
              <a:buChar char="•"/>
            </a:pPr>
            <a:r>
              <a:rPr lang="fr-CA" sz="1600" noProof="0" dirty="0"/>
              <a:t>Monde : 16% (2022)</a:t>
            </a:r>
          </a:p>
          <a:p>
            <a:pPr marL="342900" indent="-342900">
              <a:buFont typeface="Arial" panose="020B0604020202020204" pitchFamily="34" charset="0"/>
              <a:buChar char="•"/>
            </a:pPr>
            <a:r>
              <a:rPr lang="fr-CA" sz="1600" dirty="0"/>
              <a:t>Canada : 27% (2023)</a:t>
            </a:r>
            <a:endParaRPr lang="fr-CA" sz="1600" noProof="0" dirty="0"/>
          </a:p>
          <a:p>
            <a:pPr marL="342900" indent="-342900">
              <a:buFont typeface="Arial" panose="020B0604020202020204" pitchFamily="34" charset="0"/>
              <a:buChar char="•"/>
            </a:pPr>
            <a:r>
              <a:rPr lang="fr-CA" sz="1600" noProof="0" dirty="0"/>
              <a:t>Québec : </a:t>
            </a:r>
            <a:r>
              <a:rPr lang="fr-CA" sz="1600" dirty="0"/>
              <a:t>16</a:t>
            </a:r>
            <a:r>
              <a:rPr lang="fr-CA" sz="1600" noProof="0" dirty="0"/>
              <a:t>% (2017)</a:t>
            </a:r>
          </a:p>
        </p:txBody>
      </p:sp>
      <p:sp>
        <p:nvSpPr>
          <p:cNvPr id="5" name="Google Shape;104;p14">
            <a:extLst>
              <a:ext uri="{FF2B5EF4-FFF2-40B4-BE49-F238E27FC236}">
                <a16:creationId xmlns:a16="http://schemas.microsoft.com/office/drawing/2014/main" id="{2B824880-75A4-0050-9449-96F56F556EF9}"/>
              </a:ext>
            </a:extLst>
          </p:cNvPr>
          <p:cNvSpPr txBox="1">
            <a:spLocks/>
          </p:cNvSpPr>
          <p:nvPr/>
        </p:nvSpPr>
        <p:spPr>
          <a:xfrm>
            <a:off x="4936851" y="3044368"/>
            <a:ext cx="3620657" cy="145608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a:buFont typeface="Arial" panose="020B0604020202020204" pitchFamily="34" charset="0"/>
              <a:buChar char="•"/>
            </a:pPr>
            <a:r>
              <a:rPr lang="fr-CA" sz="1400" noProof="0" dirty="0"/>
              <a:t>Exclusion et discriminations intersectionnelles</a:t>
            </a:r>
          </a:p>
          <a:p>
            <a:pPr>
              <a:buFont typeface="Arial" panose="020B0604020202020204" pitchFamily="34" charset="0"/>
              <a:buChar char="•"/>
            </a:pPr>
            <a:r>
              <a:rPr lang="fr-CA" sz="1400" dirty="0"/>
              <a:t>Barrières multiples d’accès et d’utilisation des services de tout type</a:t>
            </a:r>
          </a:p>
          <a:p>
            <a:pPr>
              <a:buFont typeface="Arial" panose="020B0604020202020204" pitchFamily="34" charset="0"/>
              <a:buChar char="•"/>
            </a:pPr>
            <a:r>
              <a:rPr lang="fr-CA" sz="1400" noProof="0" dirty="0"/>
              <a:t>Capacitisme</a:t>
            </a:r>
          </a:p>
          <a:p>
            <a:pPr>
              <a:buFont typeface="Arial" panose="020B0604020202020204" pitchFamily="34" charset="0"/>
              <a:buChar char="•"/>
            </a:pPr>
            <a:endParaRPr lang="fr-CA" sz="1400" noProof="0" dirty="0"/>
          </a:p>
        </p:txBody>
      </p:sp>
      <p:sp>
        <p:nvSpPr>
          <p:cNvPr id="6" name="Google Shape;180;p23">
            <a:extLst>
              <a:ext uri="{FF2B5EF4-FFF2-40B4-BE49-F238E27FC236}">
                <a16:creationId xmlns:a16="http://schemas.microsoft.com/office/drawing/2014/main" id="{18CDD13F-A017-92CD-055F-7826963648F8}"/>
              </a:ext>
            </a:extLst>
          </p:cNvPr>
          <p:cNvSpPr/>
          <p:nvPr/>
        </p:nvSpPr>
        <p:spPr>
          <a:xfrm>
            <a:off x="1445640" y="2332466"/>
            <a:ext cx="1283492" cy="1238415"/>
          </a:xfrm>
          <a:prstGeom prst="ellipse">
            <a:avLst/>
          </a:prstGeom>
          <a:solidFill>
            <a:srgbClr val="EFEFEF"/>
          </a:solidFill>
          <a:ln>
            <a:noFill/>
          </a:ln>
        </p:spPr>
        <p:txBody>
          <a:bodyPr spcFirstLastPara="1" wrap="square" lIns="91425" tIns="45700" rIns="91425" bIns="45700" anchor="ctr" anchorCtr="0">
            <a:noAutofit/>
          </a:bodyPr>
          <a:lstStyle/>
          <a:p>
            <a:pPr marL="177800" lvl="0" indent="-177800" algn="ctr" rtl="0">
              <a:spcBef>
                <a:spcPts val="0"/>
              </a:spcBef>
              <a:spcAft>
                <a:spcPts val="0"/>
              </a:spcAft>
              <a:buFont typeface="Georgia"/>
              <a:buNone/>
            </a:pPr>
            <a:endParaRPr lang="fr-CA" sz="2800" b="1" noProof="0" dirty="0"/>
          </a:p>
        </p:txBody>
      </p:sp>
      <p:grpSp>
        <p:nvGrpSpPr>
          <p:cNvPr id="7" name="Google Shape;181;p23">
            <a:extLst>
              <a:ext uri="{FF2B5EF4-FFF2-40B4-BE49-F238E27FC236}">
                <a16:creationId xmlns:a16="http://schemas.microsoft.com/office/drawing/2014/main" id="{0E88CA2F-58C7-1A49-8F0E-4BE58484FD3E}"/>
              </a:ext>
            </a:extLst>
          </p:cNvPr>
          <p:cNvGrpSpPr/>
          <p:nvPr/>
        </p:nvGrpSpPr>
        <p:grpSpPr>
          <a:xfrm>
            <a:off x="2379726" y="2084056"/>
            <a:ext cx="1368930" cy="2823365"/>
            <a:chOff x="4863169" y="1577308"/>
            <a:chExt cx="1471019" cy="3184127"/>
          </a:xfrm>
        </p:grpSpPr>
        <p:sp>
          <p:nvSpPr>
            <p:cNvPr id="8" name="Google Shape;182;p23">
              <a:extLst>
                <a:ext uri="{FF2B5EF4-FFF2-40B4-BE49-F238E27FC236}">
                  <a16:creationId xmlns:a16="http://schemas.microsoft.com/office/drawing/2014/main" id="{257172B3-9C86-38B3-3EDD-72084BC0DA6A}"/>
                </a:ext>
              </a:extLst>
            </p:cNvPr>
            <p:cNvSpPr/>
            <p:nvPr/>
          </p:nvSpPr>
          <p:spPr>
            <a:xfrm rot="-3280088">
              <a:off x="4136321" y="2563569"/>
              <a:ext cx="3184127" cy="1211606"/>
            </a:xfrm>
            <a:custGeom>
              <a:avLst/>
              <a:gdLst/>
              <a:ahLst/>
              <a:cxnLst/>
              <a:rect l="l" t="t" r="r" b="b"/>
              <a:pathLst>
                <a:path w="492" h="187" extrusionOk="0">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CFE2F3"/>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lang="fr-CA" sz="1800" noProof="0" dirty="0"/>
            </a:p>
          </p:txBody>
        </p:sp>
        <p:sp>
          <p:nvSpPr>
            <p:cNvPr id="9" name="Google Shape;183;p23">
              <a:extLst>
                <a:ext uri="{FF2B5EF4-FFF2-40B4-BE49-F238E27FC236}">
                  <a16:creationId xmlns:a16="http://schemas.microsoft.com/office/drawing/2014/main" id="{15E9134D-4059-008F-AD53-D2B1540FDFA5}"/>
                </a:ext>
              </a:extLst>
            </p:cNvPr>
            <p:cNvSpPr/>
            <p:nvPr/>
          </p:nvSpPr>
          <p:spPr>
            <a:xfrm rot="-3280088">
              <a:off x="4100923" y="2460157"/>
              <a:ext cx="2729637" cy="1205146"/>
            </a:xfrm>
            <a:custGeom>
              <a:avLst/>
              <a:gdLst/>
              <a:ahLst/>
              <a:cxnLst/>
              <a:rect l="l" t="t" r="r" b="b"/>
              <a:pathLst>
                <a:path w="440" h="194" extrusionOk="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chemeClr val="accent2"/>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lang="fr-CA" sz="1800" noProof="0" dirty="0"/>
            </a:p>
          </p:txBody>
        </p:sp>
        <p:sp>
          <p:nvSpPr>
            <p:cNvPr id="10" name="Google Shape;184;p23">
              <a:extLst>
                <a:ext uri="{FF2B5EF4-FFF2-40B4-BE49-F238E27FC236}">
                  <a16:creationId xmlns:a16="http://schemas.microsoft.com/office/drawing/2014/main" id="{C0CFC3BA-39D3-A37B-66C9-DCB25BAF814B}"/>
                </a:ext>
              </a:extLst>
            </p:cNvPr>
            <p:cNvSpPr txBox="1"/>
            <p:nvPr/>
          </p:nvSpPr>
          <p:spPr>
            <a:xfrm rot="18084211">
              <a:off x="4433790" y="2914705"/>
              <a:ext cx="2231082" cy="56323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fr-CA" noProof="0" dirty="0">
                  <a:solidFill>
                    <a:schemeClr val="accent5"/>
                  </a:solidFill>
                  <a:latin typeface="Raleway"/>
                  <a:ea typeface="Raleway"/>
                  <a:cs typeface="Raleway"/>
                  <a:sym typeface="Raleway"/>
                </a:rPr>
                <a:t>Déclaration de Montréal IA responsable</a:t>
              </a:r>
            </a:p>
          </p:txBody>
        </p:sp>
      </p:grpSp>
      <p:grpSp>
        <p:nvGrpSpPr>
          <p:cNvPr id="11" name="Google Shape;185;p23">
            <a:extLst>
              <a:ext uri="{FF2B5EF4-FFF2-40B4-BE49-F238E27FC236}">
                <a16:creationId xmlns:a16="http://schemas.microsoft.com/office/drawing/2014/main" id="{4E5D5AF6-F418-91FC-A125-EAB00B2FABEA}"/>
              </a:ext>
            </a:extLst>
          </p:cNvPr>
          <p:cNvGrpSpPr/>
          <p:nvPr/>
        </p:nvGrpSpPr>
        <p:grpSpPr>
          <a:xfrm>
            <a:off x="859471" y="1031180"/>
            <a:ext cx="2313358" cy="1940424"/>
            <a:chOff x="3261580" y="445943"/>
            <a:chExt cx="2485879" cy="2188366"/>
          </a:xfrm>
        </p:grpSpPr>
        <p:sp>
          <p:nvSpPr>
            <p:cNvPr id="12" name="Google Shape;186;p23">
              <a:extLst>
                <a:ext uri="{FF2B5EF4-FFF2-40B4-BE49-F238E27FC236}">
                  <a16:creationId xmlns:a16="http://schemas.microsoft.com/office/drawing/2014/main" id="{6286FAC6-AA99-C5C6-CA98-DC037E472971}"/>
                </a:ext>
              </a:extLst>
            </p:cNvPr>
            <p:cNvSpPr/>
            <p:nvPr/>
          </p:nvSpPr>
          <p:spPr>
            <a:xfrm rot="-3280089">
              <a:off x="3410337" y="297186"/>
              <a:ext cx="2188366" cy="2485879"/>
            </a:xfrm>
            <a:custGeom>
              <a:avLst/>
              <a:gdLst/>
              <a:ahLst/>
              <a:cxnLst/>
              <a:rect l="l" t="t" r="r" b="b"/>
              <a:pathLst>
                <a:path w="338" h="384" extrusionOk="0">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9FC5E8"/>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lang="fr-CA" sz="1800" noProof="0" dirty="0"/>
            </a:p>
          </p:txBody>
        </p:sp>
        <p:sp>
          <p:nvSpPr>
            <p:cNvPr id="13" name="Google Shape;187;p23">
              <a:extLst>
                <a:ext uri="{FF2B5EF4-FFF2-40B4-BE49-F238E27FC236}">
                  <a16:creationId xmlns:a16="http://schemas.microsoft.com/office/drawing/2014/main" id="{9D0C59D7-537C-4C69-5D00-E12E0D9C8F85}"/>
                </a:ext>
              </a:extLst>
            </p:cNvPr>
            <p:cNvSpPr/>
            <p:nvPr/>
          </p:nvSpPr>
          <p:spPr>
            <a:xfrm rot="-3280088">
              <a:off x="3667674" y="581521"/>
              <a:ext cx="1790169" cy="2186080"/>
            </a:xfrm>
            <a:custGeom>
              <a:avLst/>
              <a:gdLst/>
              <a:ahLst/>
              <a:cxnLst/>
              <a:rect l="l" t="t" r="r" b="b"/>
              <a:pathLst>
                <a:path w="288" h="352" extrusionOk="0">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chemeClr val="accent1"/>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lang="fr-CA" sz="1800" noProof="0" dirty="0"/>
            </a:p>
          </p:txBody>
        </p:sp>
        <p:sp>
          <p:nvSpPr>
            <p:cNvPr id="14" name="Google Shape;188;p23">
              <a:extLst>
                <a:ext uri="{FF2B5EF4-FFF2-40B4-BE49-F238E27FC236}">
                  <a16:creationId xmlns:a16="http://schemas.microsoft.com/office/drawing/2014/main" id="{F11B5EC0-65AD-9AA8-7FDB-13C80A7FBD75}"/>
                </a:ext>
              </a:extLst>
            </p:cNvPr>
            <p:cNvSpPr txBox="1"/>
            <p:nvPr/>
          </p:nvSpPr>
          <p:spPr>
            <a:xfrm>
              <a:off x="3571719" y="1127275"/>
              <a:ext cx="1869572" cy="56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fr-CA" noProof="0" dirty="0">
                  <a:solidFill>
                    <a:schemeClr val="lt1"/>
                  </a:solidFill>
                  <a:latin typeface="Raleway"/>
                  <a:ea typeface="Raleway"/>
                  <a:cs typeface="Raleway"/>
                  <a:sym typeface="Raleway"/>
                </a:rPr>
                <a:t>Promesses technologiques</a:t>
              </a:r>
            </a:p>
          </p:txBody>
        </p:sp>
      </p:grpSp>
      <p:grpSp>
        <p:nvGrpSpPr>
          <p:cNvPr id="15" name="Google Shape;189;p23">
            <a:extLst>
              <a:ext uri="{FF2B5EF4-FFF2-40B4-BE49-F238E27FC236}">
                <a16:creationId xmlns:a16="http://schemas.microsoft.com/office/drawing/2014/main" id="{4E008672-4E5D-1F48-3E01-10444E2FA39A}"/>
              </a:ext>
            </a:extLst>
          </p:cNvPr>
          <p:cNvGrpSpPr/>
          <p:nvPr/>
        </p:nvGrpSpPr>
        <p:grpSpPr>
          <a:xfrm>
            <a:off x="-145854" y="2476695"/>
            <a:ext cx="2834352" cy="1783105"/>
            <a:chOff x="2149241" y="2064953"/>
            <a:chExt cx="3045726" cy="2010945"/>
          </a:xfrm>
        </p:grpSpPr>
        <p:sp>
          <p:nvSpPr>
            <p:cNvPr id="16" name="Google Shape;190;p23">
              <a:extLst>
                <a:ext uri="{FF2B5EF4-FFF2-40B4-BE49-F238E27FC236}">
                  <a16:creationId xmlns:a16="http://schemas.microsoft.com/office/drawing/2014/main" id="{530A7585-F75A-72D5-2DF0-10CF9C786CD2}"/>
                </a:ext>
              </a:extLst>
            </p:cNvPr>
            <p:cNvSpPr/>
            <p:nvPr/>
          </p:nvSpPr>
          <p:spPr>
            <a:xfrm rot="-3280088">
              <a:off x="2859669" y="1740600"/>
              <a:ext cx="1624870" cy="3045726"/>
            </a:xfrm>
            <a:custGeom>
              <a:avLst/>
              <a:gdLst/>
              <a:ahLst/>
              <a:cxnLst/>
              <a:rect l="l" t="t" r="r" b="b"/>
              <a:pathLst>
                <a:path w="251" h="470" extrusionOk="0">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rgbClr val="FCE5CD"/>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lang="fr-CA" sz="1800" noProof="0" dirty="0"/>
            </a:p>
          </p:txBody>
        </p:sp>
        <p:sp>
          <p:nvSpPr>
            <p:cNvPr id="18" name="Google Shape;191;p23">
              <a:extLst>
                <a:ext uri="{FF2B5EF4-FFF2-40B4-BE49-F238E27FC236}">
                  <a16:creationId xmlns:a16="http://schemas.microsoft.com/office/drawing/2014/main" id="{4EECC348-202F-9EDE-DA5E-9B8942FE1731}"/>
                </a:ext>
              </a:extLst>
            </p:cNvPr>
            <p:cNvSpPr/>
            <p:nvPr/>
          </p:nvSpPr>
          <p:spPr>
            <a:xfrm rot="-3280089">
              <a:off x="3037225" y="1789647"/>
              <a:ext cx="1575644" cy="2550423"/>
            </a:xfrm>
            <a:custGeom>
              <a:avLst/>
              <a:gdLst/>
              <a:ahLst/>
              <a:cxnLst/>
              <a:rect l="l" t="t" r="r" b="b"/>
              <a:pathLst>
                <a:path w="254" h="411" extrusionOk="0">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chemeClr val="accent4"/>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lang="fr-CA" sz="1800" noProof="0" dirty="0"/>
            </a:p>
          </p:txBody>
        </p:sp>
        <p:sp>
          <p:nvSpPr>
            <p:cNvPr id="19" name="Google Shape;192;p23">
              <a:extLst>
                <a:ext uri="{FF2B5EF4-FFF2-40B4-BE49-F238E27FC236}">
                  <a16:creationId xmlns:a16="http://schemas.microsoft.com/office/drawing/2014/main" id="{5B9B25D5-BAB7-AFC9-4919-7613B9C42771}"/>
                </a:ext>
              </a:extLst>
            </p:cNvPr>
            <p:cNvSpPr txBox="1"/>
            <p:nvPr/>
          </p:nvSpPr>
          <p:spPr>
            <a:xfrm rot="4008619" flipH="1">
              <a:off x="2616456" y="2709381"/>
              <a:ext cx="1851959" cy="56310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fr-CA" noProof="0" dirty="0">
                  <a:solidFill>
                    <a:srgbClr val="FFFFFF"/>
                  </a:solidFill>
                  <a:latin typeface="Raleway"/>
                  <a:ea typeface="Raleway"/>
                  <a:cs typeface="Raleway"/>
                  <a:sym typeface="Raleway"/>
                </a:rPr>
                <a:t>Multiples secteurs incluant le travail et la santé</a:t>
              </a:r>
            </a:p>
          </p:txBody>
        </p:sp>
      </p:grpSp>
      <p:sp>
        <p:nvSpPr>
          <p:cNvPr id="22" name="Google Shape;188;p23">
            <a:extLst>
              <a:ext uri="{FF2B5EF4-FFF2-40B4-BE49-F238E27FC236}">
                <a16:creationId xmlns:a16="http://schemas.microsoft.com/office/drawing/2014/main" id="{87F77941-27B7-0EBA-A0A2-3A376CB75D12}"/>
              </a:ext>
            </a:extLst>
          </p:cNvPr>
          <p:cNvSpPr txBox="1"/>
          <p:nvPr/>
        </p:nvSpPr>
        <p:spPr>
          <a:xfrm>
            <a:off x="1408239" y="2591996"/>
            <a:ext cx="1415260" cy="69049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fr-CA" b="1" noProof="0" dirty="0">
                <a:solidFill>
                  <a:srgbClr val="FF0000"/>
                </a:solidFill>
                <a:latin typeface="Raleway"/>
                <a:ea typeface="Raleway"/>
                <a:cs typeface="Raleway"/>
                <a:sym typeface="Raleway"/>
              </a:rPr>
              <a:t>Intelligence </a:t>
            </a:r>
            <a:r>
              <a:rPr lang="fr-CA" b="1" noProof="0" dirty="0" err="1">
                <a:solidFill>
                  <a:srgbClr val="FF0000"/>
                </a:solidFill>
                <a:latin typeface="Raleway"/>
                <a:ea typeface="Raleway"/>
                <a:cs typeface="Raleway"/>
                <a:sym typeface="Raleway"/>
              </a:rPr>
              <a:t>articificielle</a:t>
            </a:r>
            <a:r>
              <a:rPr lang="fr-CA" b="1" noProof="0" dirty="0">
                <a:solidFill>
                  <a:srgbClr val="FF0000"/>
                </a:solidFill>
                <a:latin typeface="Raleway"/>
                <a:ea typeface="Raleway"/>
                <a:cs typeface="Raleway"/>
                <a:sym typeface="Raleway"/>
              </a:rPr>
              <a:t> (IA)</a:t>
            </a:r>
          </a:p>
        </p:txBody>
      </p:sp>
      <p:pic>
        <p:nvPicPr>
          <p:cNvPr id="2050" name="Picture 2" descr="Scientists with disabilities are ...">
            <a:extLst>
              <a:ext uri="{FF2B5EF4-FFF2-40B4-BE49-F238E27FC236}">
                <a16:creationId xmlns:a16="http://schemas.microsoft.com/office/drawing/2014/main" id="{7960EB98-8807-6C8E-FC50-0307B901A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1915" y="175228"/>
            <a:ext cx="2569280" cy="170973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EBD2994-2C1D-ADBF-79E4-A6C656AD3385}"/>
              </a:ext>
            </a:extLst>
          </p:cNvPr>
          <p:cNvSpPr/>
          <p:nvPr/>
        </p:nvSpPr>
        <p:spPr>
          <a:xfrm rot="17990188">
            <a:off x="2185846" y="3115158"/>
            <a:ext cx="1559884" cy="8232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7" name="Graphic 26" descr="Question mark with solid fill">
            <a:extLst>
              <a:ext uri="{FF2B5EF4-FFF2-40B4-BE49-F238E27FC236}">
                <a16:creationId xmlns:a16="http://schemas.microsoft.com/office/drawing/2014/main" id="{B365F729-1D3C-3205-9909-EA082480F5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47942" y="1577023"/>
            <a:ext cx="750549" cy="750549"/>
          </a:xfrm>
          <a:prstGeom prst="rect">
            <a:avLst/>
          </a:prstGeom>
        </p:spPr>
      </p:pic>
      <p:cxnSp>
        <p:nvCxnSpPr>
          <p:cNvPr id="28" name="Connecteur : en angle 27">
            <a:extLst>
              <a:ext uri="{FF2B5EF4-FFF2-40B4-BE49-F238E27FC236}">
                <a16:creationId xmlns:a16="http://schemas.microsoft.com/office/drawing/2014/main" id="{FB8865A1-904E-F473-7B6E-06C1D14CD3FB}"/>
              </a:ext>
            </a:extLst>
          </p:cNvPr>
          <p:cNvCxnSpPr/>
          <p:nvPr/>
        </p:nvCxnSpPr>
        <p:spPr>
          <a:xfrm flipV="1">
            <a:off x="3380436" y="1110575"/>
            <a:ext cx="1531806" cy="478465"/>
          </a:xfrm>
          <a:prstGeom prst="bentConnector3">
            <a:avLst/>
          </a:prstGeom>
          <a:ln w="57150">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8"/>
          <p:cNvSpPr txBox="1">
            <a:spLocks noGrp="1"/>
          </p:cNvSpPr>
          <p:nvPr>
            <p:ph type="title"/>
          </p:nvPr>
        </p:nvSpPr>
        <p:spPr>
          <a:xfrm>
            <a:off x="486606" y="382207"/>
            <a:ext cx="8170787" cy="857400"/>
          </a:xfrm>
          <a:prstGeom prst="rect">
            <a:avLst/>
          </a:prstGeom>
        </p:spPr>
        <p:txBody>
          <a:bodyPr spcFirstLastPara="1" wrap="square" lIns="91425" tIns="91425" rIns="91425" bIns="91425" anchor="b" anchorCtr="0">
            <a:noAutofit/>
          </a:bodyPr>
          <a:lstStyle/>
          <a:p>
            <a:pPr marL="0" lvl="0" indent="0">
              <a:spcBef>
                <a:spcPts val="600"/>
              </a:spcBef>
              <a:buSzPts val="2400"/>
            </a:pPr>
            <a:r>
              <a:rPr lang="en" sz="2800" b="1" dirty="0">
                <a:solidFill>
                  <a:schemeClr val="accent1"/>
                </a:solidFill>
                <a:latin typeface="Lato"/>
                <a:ea typeface="Lato"/>
                <a:cs typeface="Lato"/>
              </a:rPr>
              <a:t>Objectifs de recherche </a:t>
            </a:r>
            <a:endParaRPr sz="2800" dirty="0">
              <a:solidFill>
                <a:schemeClr val="accent1"/>
              </a:solidFill>
              <a:latin typeface="Lato"/>
              <a:ea typeface="Lato"/>
              <a:cs typeface="Lato"/>
            </a:endParaRPr>
          </a:p>
        </p:txBody>
      </p:sp>
      <p:grpSp>
        <p:nvGrpSpPr>
          <p:cNvPr id="246" name="Google Shape;246;p28"/>
          <p:cNvGrpSpPr/>
          <p:nvPr/>
        </p:nvGrpSpPr>
        <p:grpSpPr>
          <a:xfrm>
            <a:off x="809897" y="1534871"/>
            <a:ext cx="4101977" cy="2612127"/>
            <a:chOff x="-555077" y="1189989"/>
            <a:chExt cx="4101977" cy="3482836"/>
          </a:xfrm>
        </p:grpSpPr>
        <p:sp>
          <p:nvSpPr>
            <p:cNvPr id="247" name="Google Shape;247;p28"/>
            <p:cNvSpPr/>
            <p:nvPr/>
          </p:nvSpPr>
          <p:spPr>
            <a:xfrm>
              <a:off x="-555077" y="1189989"/>
              <a:ext cx="4101977" cy="668785"/>
            </a:xfrm>
            <a:prstGeom prst="homePlat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 sz="2400" b="1" dirty="0">
                  <a:solidFill>
                    <a:schemeClr val="lt1"/>
                  </a:solidFill>
                  <a:latin typeface="Raleway"/>
                  <a:ea typeface="Raleway"/>
                  <a:cs typeface="Raleway"/>
                  <a:sym typeface="Raleway"/>
                </a:rPr>
                <a:t>Phase 1</a:t>
              </a:r>
              <a:endParaRPr sz="2400" b="1" dirty="0">
                <a:solidFill>
                  <a:schemeClr val="lt1"/>
                </a:solidFill>
                <a:latin typeface="Raleway"/>
                <a:ea typeface="Raleway"/>
                <a:cs typeface="Raleway"/>
                <a:sym typeface="Raleway"/>
              </a:endParaRPr>
            </a:p>
          </p:txBody>
        </p:sp>
        <p:sp>
          <p:nvSpPr>
            <p:cNvPr id="248" name="Google Shape;248;p28"/>
            <p:cNvSpPr txBox="1"/>
            <p:nvPr/>
          </p:nvSpPr>
          <p:spPr>
            <a:xfrm>
              <a:off x="-555076" y="2057125"/>
              <a:ext cx="358211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CA" sz="1800" dirty="0">
                  <a:solidFill>
                    <a:schemeClr val="dk1"/>
                  </a:solidFill>
                  <a:latin typeface="Lato"/>
                  <a:ea typeface="Lato"/>
                  <a:cs typeface="Lato"/>
                  <a:sym typeface="Lato"/>
                </a:rPr>
                <a:t>Synthétiser les connaissances &amp; identifier les lacunes dans la littérature existante (relative à la recherche &amp; développement en santé)</a:t>
              </a:r>
              <a:endParaRPr sz="1800" dirty="0">
                <a:solidFill>
                  <a:schemeClr val="dk1"/>
                </a:solidFill>
                <a:latin typeface="Lato"/>
                <a:ea typeface="Lato"/>
                <a:cs typeface="Lato"/>
                <a:sym typeface="Lato"/>
              </a:endParaRPr>
            </a:p>
          </p:txBody>
        </p:sp>
      </p:grpSp>
      <p:grpSp>
        <p:nvGrpSpPr>
          <p:cNvPr id="249" name="Google Shape;249;p28"/>
          <p:cNvGrpSpPr/>
          <p:nvPr/>
        </p:nvGrpSpPr>
        <p:grpSpPr>
          <a:xfrm>
            <a:off x="4309177" y="1534710"/>
            <a:ext cx="4024925" cy="2612288"/>
            <a:chOff x="2944203" y="1189775"/>
            <a:chExt cx="4024925" cy="3483050"/>
          </a:xfrm>
        </p:grpSpPr>
        <p:sp>
          <p:nvSpPr>
            <p:cNvPr id="250" name="Google Shape;250;p28"/>
            <p:cNvSpPr/>
            <p:nvPr/>
          </p:nvSpPr>
          <p:spPr>
            <a:xfrm>
              <a:off x="2944203" y="1189775"/>
              <a:ext cx="4024925" cy="668785"/>
            </a:xfrm>
            <a:prstGeom prst="chevron">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 sz="2400" b="1" dirty="0">
                  <a:solidFill>
                    <a:schemeClr val="lt1"/>
                  </a:solidFill>
                  <a:latin typeface="Raleway"/>
                  <a:ea typeface="Raleway"/>
                  <a:cs typeface="Raleway"/>
                  <a:sym typeface="Raleway"/>
                </a:rPr>
                <a:t>Phase 2</a:t>
              </a:r>
              <a:endParaRPr b="1" dirty="0">
                <a:solidFill>
                  <a:schemeClr val="lt1"/>
                </a:solidFill>
                <a:latin typeface="Lato"/>
                <a:ea typeface="Lato"/>
                <a:cs typeface="Lato"/>
                <a:sym typeface="Lato"/>
              </a:endParaRPr>
            </a:p>
          </p:txBody>
        </p:sp>
        <p:sp>
          <p:nvSpPr>
            <p:cNvPr id="251" name="Google Shape;251;p28"/>
            <p:cNvSpPr txBox="1"/>
            <p:nvPr/>
          </p:nvSpPr>
          <p:spPr>
            <a:xfrm>
              <a:off x="3237018" y="2057126"/>
              <a:ext cx="3732110" cy="2615699"/>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fr-CA" sz="1800" dirty="0">
                  <a:solidFill>
                    <a:schemeClr val="dk1"/>
                  </a:solidFill>
                  <a:latin typeface="Lato"/>
                  <a:ea typeface="Lato"/>
                  <a:cs typeface="Lato"/>
                  <a:sym typeface="Lato"/>
                </a:rPr>
                <a:t>Recueillir les perspectives des experts en IA et des personnes en situation de handicap (PSH) quant aux applications en IA et le handicap</a:t>
              </a:r>
              <a:endParaRPr dirty="0">
                <a:solidFill>
                  <a:schemeClr val="dk1"/>
                </a:solidFill>
                <a:latin typeface="Lato"/>
                <a:ea typeface="Lato"/>
                <a:cs typeface="Lato"/>
                <a:sym typeface="Lato"/>
              </a:endParaRPr>
            </a:p>
          </p:txBody>
        </p:sp>
      </p:grpSp>
      <p:sp>
        <p:nvSpPr>
          <p:cNvPr id="252" name="Google Shape;252;p28"/>
          <p:cNvSpPr txBox="1">
            <a:spLocks noGrp="1"/>
          </p:cNvSpPr>
          <p:nvPr>
            <p:ph type="sldNum" idx="12"/>
          </p:nvPr>
        </p:nvSpPr>
        <p:spPr>
          <a:xfrm>
            <a:off x="8480575" y="4673080"/>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anim calcmode="lin" valueType="num">
                                      <p:cBhvr additive="base">
                                        <p:cTn id="7" dur="500" fill="hold"/>
                                        <p:tgtEl>
                                          <p:spTgt spid="246"/>
                                        </p:tgtEl>
                                        <p:attrNameLst>
                                          <p:attrName>ppt_x</p:attrName>
                                        </p:attrNameLst>
                                      </p:cBhvr>
                                      <p:tavLst>
                                        <p:tav tm="0">
                                          <p:val>
                                            <p:strVal val="#ppt_x"/>
                                          </p:val>
                                        </p:tav>
                                        <p:tav tm="100000">
                                          <p:val>
                                            <p:strVal val="#ppt_x"/>
                                          </p:val>
                                        </p:tav>
                                      </p:tavLst>
                                    </p:anim>
                                    <p:anim calcmode="lin" valueType="num">
                                      <p:cBhvr additive="base">
                                        <p:cTn id="8" dur="500" fill="hold"/>
                                        <p:tgtEl>
                                          <p:spTgt spid="2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9"/>
                                        </p:tgtEl>
                                        <p:attrNameLst>
                                          <p:attrName>style.visibility</p:attrName>
                                        </p:attrNameLst>
                                      </p:cBhvr>
                                      <p:to>
                                        <p:strVal val="visible"/>
                                      </p:to>
                                    </p:set>
                                    <p:anim calcmode="lin" valueType="num">
                                      <p:cBhvr additive="base">
                                        <p:cTn id="13" dur="500" fill="hold"/>
                                        <p:tgtEl>
                                          <p:spTgt spid="249"/>
                                        </p:tgtEl>
                                        <p:attrNameLst>
                                          <p:attrName>ppt_x</p:attrName>
                                        </p:attrNameLst>
                                      </p:cBhvr>
                                      <p:tavLst>
                                        <p:tav tm="0">
                                          <p:val>
                                            <p:strVal val="#ppt_x"/>
                                          </p:val>
                                        </p:tav>
                                        <p:tav tm="100000">
                                          <p:val>
                                            <p:strVal val="#ppt_x"/>
                                          </p:val>
                                        </p:tav>
                                      </p:tavLst>
                                    </p:anim>
                                    <p:anim calcmode="lin" valueType="num">
                                      <p:cBhvr additive="base">
                                        <p:cTn id="14" dur="500" fill="hold"/>
                                        <p:tgtEl>
                                          <p:spTgt spid="2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a:extLst>
            <a:ext uri="{FF2B5EF4-FFF2-40B4-BE49-F238E27FC236}">
              <a16:creationId xmlns:a16="http://schemas.microsoft.com/office/drawing/2014/main" id="{FA1BDD90-C2AE-42D5-F800-A71139013347}"/>
            </a:ext>
          </a:extLst>
        </p:cNvPr>
        <p:cNvGrpSpPr/>
        <p:nvPr/>
      </p:nvGrpSpPr>
      <p:grpSpPr>
        <a:xfrm>
          <a:off x="0" y="0"/>
          <a:ext cx="0" cy="0"/>
          <a:chOff x="0" y="0"/>
          <a:chExt cx="0" cy="0"/>
        </a:xfrm>
      </p:grpSpPr>
      <p:sp>
        <p:nvSpPr>
          <p:cNvPr id="111" name="Google Shape;111;p15">
            <a:extLst>
              <a:ext uri="{FF2B5EF4-FFF2-40B4-BE49-F238E27FC236}">
                <a16:creationId xmlns:a16="http://schemas.microsoft.com/office/drawing/2014/main" id="{56081FDF-C877-E354-E33C-C609871370D9}"/>
              </a:ext>
            </a:extLst>
          </p:cNvPr>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dirty="0">
                <a:solidFill>
                  <a:schemeClr val="accent2"/>
                </a:solidFill>
              </a:rPr>
              <a:t>Phase 1</a:t>
            </a:r>
            <a:endParaRPr sz="7200" dirty="0">
              <a:solidFill>
                <a:schemeClr val="accent2"/>
              </a:solidFill>
            </a:endParaRPr>
          </a:p>
          <a:p>
            <a:pPr marL="0" lvl="0" indent="0" algn="ctr" rtl="0">
              <a:spcBef>
                <a:spcPts val="0"/>
              </a:spcBef>
              <a:spcAft>
                <a:spcPts val="0"/>
              </a:spcAft>
              <a:buNone/>
            </a:pPr>
            <a:r>
              <a:rPr lang="fr-CA" sz="4400" dirty="0"/>
              <a:t>Méthodes &amp; résultats</a:t>
            </a:r>
            <a:endParaRPr sz="4400" dirty="0"/>
          </a:p>
        </p:txBody>
      </p:sp>
      <p:sp>
        <p:nvSpPr>
          <p:cNvPr id="113" name="Google Shape;113;p15">
            <a:extLst>
              <a:ext uri="{FF2B5EF4-FFF2-40B4-BE49-F238E27FC236}">
                <a16:creationId xmlns:a16="http://schemas.microsoft.com/office/drawing/2014/main" id="{B6A1B21C-9785-D2A7-50E1-E7ACEDD311E5}"/>
              </a:ext>
            </a:extLst>
          </p:cNvPr>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3244105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4A11406-367B-3AC0-27E7-D8E3B15161F3}"/>
              </a:ext>
            </a:extLst>
          </p:cNvPr>
          <p:cNvSpPr>
            <a:spLocks noGrp="1"/>
          </p:cNvSpPr>
          <p:nvPr>
            <p:ph type="body" idx="1"/>
          </p:nvPr>
        </p:nvSpPr>
        <p:spPr>
          <a:xfrm>
            <a:off x="486607" y="1176501"/>
            <a:ext cx="7260394" cy="3725700"/>
          </a:xfrm>
        </p:spPr>
        <p:txBody>
          <a:bodyPr/>
          <a:lstStyle/>
          <a:p>
            <a:pPr>
              <a:buFont typeface="Arial" panose="020B0604020202020204" pitchFamily="34" charset="0"/>
              <a:buChar char="•"/>
            </a:pPr>
            <a:r>
              <a:rPr lang="fr-CA" dirty="0"/>
              <a:t>Quelle est la nature de la contribution de la recherche en intelligence artificielle (IA) au développement d’applications en santé pour les personnes en situation de handicap (PSH)?</a:t>
            </a:r>
          </a:p>
          <a:p>
            <a:pPr>
              <a:buFont typeface="Arial" panose="020B0604020202020204" pitchFamily="34" charset="0"/>
              <a:buChar char="•"/>
            </a:pPr>
            <a:r>
              <a:rPr lang="fr-CA" dirty="0"/>
              <a:t>Quelles sont les applications de l’IA pour les PSH?</a:t>
            </a:r>
          </a:p>
        </p:txBody>
      </p:sp>
      <p:sp>
        <p:nvSpPr>
          <p:cNvPr id="5" name="Espace réservé du numéro de diapositive 4">
            <a:extLst>
              <a:ext uri="{FF2B5EF4-FFF2-40B4-BE49-F238E27FC236}">
                <a16:creationId xmlns:a16="http://schemas.microsoft.com/office/drawing/2014/main" id="{40A75AC1-CB97-8D2D-1288-35F9E0440D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CA" smtClean="0"/>
              <a:t>6</a:t>
            </a:fld>
            <a:endParaRPr lang="fr-CA"/>
          </a:p>
        </p:txBody>
      </p:sp>
      <p:sp>
        <p:nvSpPr>
          <p:cNvPr id="6" name="Google Shape;242;p28">
            <a:extLst>
              <a:ext uri="{FF2B5EF4-FFF2-40B4-BE49-F238E27FC236}">
                <a16:creationId xmlns:a16="http://schemas.microsoft.com/office/drawing/2014/main" id="{4C5887D2-2EE0-236C-FE0C-74730370040B}"/>
              </a:ext>
            </a:extLst>
          </p:cNvPr>
          <p:cNvSpPr txBox="1">
            <a:spLocks noGrp="1"/>
          </p:cNvSpPr>
          <p:nvPr>
            <p:ph type="title"/>
          </p:nvPr>
        </p:nvSpPr>
        <p:spPr>
          <a:xfrm>
            <a:off x="486607" y="241299"/>
            <a:ext cx="7260394" cy="848617"/>
          </a:xfrm>
          <a:prstGeom prst="rect">
            <a:avLst/>
          </a:prstGeom>
        </p:spPr>
        <p:txBody>
          <a:bodyPr spcFirstLastPara="1" wrap="square" lIns="91425" tIns="91425" rIns="91425" bIns="91425" anchor="b" anchorCtr="0">
            <a:noAutofit/>
          </a:bodyPr>
          <a:lstStyle/>
          <a:p>
            <a:pPr marL="0" lvl="0" indent="0">
              <a:spcBef>
                <a:spcPts val="600"/>
              </a:spcBef>
              <a:buSzPts val="2400"/>
            </a:pPr>
            <a:r>
              <a:rPr lang="en" sz="2800" b="1" dirty="0">
                <a:solidFill>
                  <a:schemeClr val="accent1"/>
                </a:solidFill>
                <a:latin typeface="Lato"/>
                <a:ea typeface="Lato"/>
                <a:cs typeface="Lato"/>
              </a:rPr>
              <a:t>Questions de recherche </a:t>
            </a:r>
            <a:endParaRPr sz="2800" dirty="0">
              <a:solidFill>
                <a:schemeClr val="accent1"/>
              </a:solidFill>
              <a:latin typeface="Lato"/>
              <a:ea typeface="Lato"/>
              <a:cs typeface="Lato"/>
            </a:endParaRPr>
          </a:p>
        </p:txBody>
      </p:sp>
    </p:spTree>
    <p:extLst>
      <p:ext uri="{BB962C8B-B14F-4D97-AF65-F5344CB8AC3E}">
        <p14:creationId xmlns:p14="http://schemas.microsoft.com/office/powerpoint/2010/main" val="3563377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70A6F-5F58-5DB7-BE0D-590CD10BDD82}"/>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3EA68E34-1CC4-DFF8-67B6-B72ACD3606F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CA" smtClean="0"/>
              <a:t>7</a:t>
            </a:fld>
            <a:endParaRPr lang="fr-CA"/>
          </a:p>
        </p:txBody>
      </p:sp>
      <p:sp>
        <p:nvSpPr>
          <p:cNvPr id="6" name="Google Shape;242;p28">
            <a:extLst>
              <a:ext uri="{FF2B5EF4-FFF2-40B4-BE49-F238E27FC236}">
                <a16:creationId xmlns:a16="http://schemas.microsoft.com/office/drawing/2014/main" id="{7F0C0221-80B9-691C-51C7-2BBE757F5787}"/>
              </a:ext>
            </a:extLst>
          </p:cNvPr>
          <p:cNvSpPr txBox="1">
            <a:spLocks noGrp="1"/>
          </p:cNvSpPr>
          <p:nvPr>
            <p:ph type="title"/>
          </p:nvPr>
        </p:nvSpPr>
        <p:spPr>
          <a:xfrm>
            <a:off x="486607" y="241299"/>
            <a:ext cx="7260394" cy="848617"/>
          </a:xfrm>
          <a:prstGeom prst="rect">
            <a:avLst/>
          </a:prstGeom>
        </p:spPr>
        <p:txBody>
          <a:bodyPr spcFirstLastPara="1" wrap="square" lIns="91425" tIns="91425" rIns="91425" bIns="91425" anchor="b" anchorCtr="0">
            <a:noAutofit/>
          </a:bodyPr>
          <a:lstStyle/>
          <a:p>
            <a:pPr marL="0" lvl="0" indent="0">
              <a:spcBef>
                <a:spcPts val="600"/>
              </a:spcBef>
              <a:buSzPts val="2400"/>
            </a:pPr>
            <a:r>
              <a:rPr lang="en" sz="2800" b="1" dirty="0">
                <a:solidFill>
                  <a:schemeClr val="accent1"/>
                </a:solidFill>
                <a:latin typeface="Lato"/>
                <a:ea typeface="Lato"/>
                <a:cs typeface="Lato"/>
              </a:rPr>
              <a:t>Concepts de la revue de la portée</a:t>
            </a:r>
            <a:endParaRPr sz="2800" dirty="0">
              <a:solidFill>
                <a:schemeClr val="accent1"/>
              </a:solidFill>
              <a:latin typeface="Lato"/>
              <a:ea typeface="Lato"/>
              <a:cs typeface="Lato"/>
            </a:endParaRPr>
          </a:p>
        </p:txBody>
      </p:sp>
      <p:sp>
        <p:nvSpPr>
          <p:cNvPr id="7" name="Rectangle : coins arrondis 6">
            <a:extLst>
              <a:ext uri="{FF2B5EF4-FFF2-40B4-BE49-F238E27FC236}">
                <a16:creationId xmlns:a16="http://schemas.microsoft.com/office/drawing/2014/main" id="{D056EBE2-407C-D8D5-B6A4-3840E801C8F4}"/>
              </a:ext>
            </a:extLst>
          </p:cNvPr>
          <p:cNvSpPr/>
          <p:nvPr/>
        </p:nvSpPr>
        <p:spPr>
          <a:xfrm>
            <a:off x="304800" y="1727200"/>
            <a:ext cx="2146300" cy="12573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800" dirty="0"/>
              <a:t>Personnes en situation de handicap (PSH)</a:t>
            </a:r>
          </a:p>
        </p:txBody>
      </p:sp>
      <p:sp>
        <p:nvSpPr>
          <p:cNvPr id="8" name="Rectangle : coins arrondis 7">
            <a:extLst>
              <a:ext uri="{FF2B5EF4-FFF2-40B4-BE49-F238E27FC236}">
                <a16:creationId xmlns:a16="http://schemas.microsoft.com/office/drawing/2014/main" id="{CD4B3A3E-F4B4-7563-D6B9-227A3C90D567}"/>
              </a:ext>
            </a:extLst>
          </p:cNvPr>
          <p:cNvSpPr/>
          <p:nvPr/>
        </p:nvSpPr>
        <p:spPr>
          <a:xfrm>
            <a:off x="3302000" y="1727200"/>
            <a:ext cx="2146300" cy="12573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800" dirty="0"/>
              <a:t>Intelligence artificielle (IA)</a:t>
            </a:r>
          </a:p>
        </p:txBody>
      </p:sp>
      <p:sp>
        <p:nvSpPr>
          <p:cNvPr id="9" name="Rectangle : coins arrondis 8">
            <a:extLst>
              <a:ext uri="{FF2B5EF4-FFF2-40B4-BE49-F238E27FC236}">
                <a16:creationId xmlns:a16="http://schemas.microsoft.com/office/drawing/2014/main" id="{0470F8FC-E14D-3C62-7DC1-F96728EF3E73}"/>
              </a:ext>
            </a:extLst>
          </p:cNvPr>
          <p:cNvSpPr/>
          <p:nvPr/>
        </p:nvSpPr>
        <p:spPr>
          <a:xfrm>
            <a:off x="6299200" y="1727200"/>
            <a:ext cx="2146300" cy="12573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800" dirty="0"/>
              <a:t>Recherche et développement en santé</a:t>
            </a:r>
          </a:p>
        </p:txBody>
      </p:sp>
      <p:sp>
        <p:nvSpPr>
          <p:cNvPr id="10" name="Signe Plus 9">
            <a:extLst>
              <a:ext uri="{FF2B5EF4-FFF2-40B4-BE49-F238E27FC236}">
                <a16:creationId xmlns:a16="http://schemas.microsoft.com/office/drawing/2014/main" id="{28BE23D9-C4D8-7F7D-0A7D-3BF521EAB02D}"/>
              </a:ext>
            </a:extLst>
          </p:cNvPr>
          <p:cNvSpPr/>
          <p:nvPr/>
        </p:nvSpPr>
        <p:spPr>
          <a:xfrm>
            <a:off x="2667000" y="2168525"/>
            <a:ext cx="393700" cy="374650"/>
          </a:xfrm>
          <a:prstGeom prst="mathPlus">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Signe Plus 10">
            <a:extLst>
              <a:ext uri="{FF2B5EF4-FFF2-40B4-BE49-F238E27FC236}">
                <a16:creationId xmlns:a16="http://schemas.microsoft.com/office/drawing/2014/main" id="{2F13DA19-30D6-E7D7-9D7C-CFA149118A47}"/>
              </a:ext>
            </a:extLst>
          </p:cNvPr>
          <p:cNvSpPr/>
          <p:nvPr/>
        </p:nvSpPr>
        <p:spPr>
          <a:xfrm>
            <a:off x="5676900" y="2168525"/>
            <a:ext cx="393700" cy="374650"/>
          </a:xfrm>
          <a:prstGeom prst="mathPlus">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197654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72233-D991-62C4-73D1-A6D0536F13C4}"/>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36F13195-F377-5358-9167-FD23EF6CD65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CA" smtClean="0"/>
              <a:t>8</a:t>
            </a:fld>
            <a:endParaRPr lang="fr-CA"/>
          </a:p>
        </p:txBody>
      </p:sp>
      <p:sp>
        <p:nvSpPr>
          <p:cNvPr id="6" name="Google Shape;242;p28">
            <a:extLst>
              <a:ext uri="{FF2B5EF4-FFF2-40B4-BE49-F238E27FC236}">
                <a16:creationId xmlns:a16="http://schemas.microsoft.com/office/drawing/2014/main" id="{55979270-84D9-0268-6380-54244843F61C}"/>
              </a:ext>
            </a:extLst>
          </p:cNvPr>
          <p:cNvSpPr txBox="1">
            <a:spLocks noGrp="1"/>
          </p:cNvSpPr>
          <p:nvPr>
            <p:ph type="title"/>
          </p:nvPr>
        </p:nvSpPr>
        <p:spPr>
          <a:xfrm>
            <a:off x="359607" y="190499"/>
            <a:ext cx="7260394" cy="571501"/>
          </a:xfrm>
          <a:prstGeom prst="rect">
            <a:avLst/>
          </a:prstGeom>
        </p:spPr>
        <p:txBody>
          <a:bodyPr spcFirstLastPara="1" wrap="square" lIns="91425" tIns="91425" rIns="91425" bIns="91425" anchor="b" anchorCtr="0">
            <a:noAutofit/>
          </a:bodyPr>
          <a:lstStyle/>
          <a:p>
            <a:pPr marL="0" lvl="0" indent="0">
              <a:spcBef>
                <a:spcPts val="600"/>
              </a:spcBef>
              <a:buSzPts val="2400"/>
            </a:pPr>
            <a:r>
              <a:rPr lang="fr-CA" sz="2800" b="1" dirty="0">
                <a:solidFill>
                  <a:schemeClr val="accent1"/>
                </a:solidFill>
                <a:latin typeface="Lato"/>
                <a:ea typeface="Lato"/>
                <a:cs typeface="Lato"/>
              </a:rPr>
              <a:t>D</a:t>
            </a:r>
            <a:r>
              <a:rPr lang="en" sz="2800" b="1" dirty="0">
                <a:solidFill>
                  <a:schemeClr val="accent1"/>
                </a:solidFill>
                <a:latin typeface="Lato"/>
                <a:ea typeface="Lato"/>
                <a:cs typeface="Lato"/>
              </a:rPr>
              <a:t>iagramme de la revue de la portée</a:t>
            </a:r>
            <a:endParaRPr sz="2800" dirty="0">
              <a:solidFill>
                <a:schemeClr val="accent1"/>
              </a:solidFill>
              <a:latin typeface="Lato"/>
              <a:ea typeface="Lato"/>
              <a:cs typeface="Lato"/>
            </a:endParaRPr>
          </a:p>
        </p:txBody>
      </p:sp>
      <p:sp>
        <p:nvSpPr>
          <p:cNvPr id="27" name="Rectangle 26">
            <a:extLst>
              <a:ext uri="{FF2B5EF4-FFF2-40B4-BE49-F238E27FC236}">
                <a16:creationId xmlns:a16="http://schemas.microsoft.com/office/drawing/2014/main" id="{4CEC25F3-4CCA-BC1E-3734-DCD7E0C7BD15}"/>
              </a:ext>
            </a:extLst>
          </p:cNvPr>
          <p:cNvSpPr/>
          <p:nvPr/>
        </p:nvSpPr>
        <p:spPr>
          <a:xfrm>
            <a:off x="0" y="977900"/>
            <a:ext cx="9144000" cy="35814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0" name="Image 29">
            <a:extLst>
              <a:ext uri="{FF2B5EF4-FFF2-40B4-BE49-F238E27FC236}">
                <a16:creationId xmlns:a16="http://schemas.microsoft.com/office/drawing/2014/main" id="{143A6CD4-6701-BB73-8738-379DE94140D2}"/>
              </a:ext>
            </a:extLst>
          </p:cNvPr>
          <p:cNvPicPr>
            <a:picLocks noChangeAspect="1"/>
          </p:cNvPicPr>
          <p:nvPr/>
        </p:nvPicPr>
        <p:blipFill>
          <a:blip r:embed="rId3"/>
          <a:stretch>
            <a:fillRect/>
          </a:stretch>
        </p:blipFill>
        <p:spPr>
          <a:xfrm>
            <a:off x="113875" y="1286125"/>
            <a:ext cx="8915400" cy="2879475"/>
          </a:xfrm>
          <a:prstGeom prst="rect">
            <a:avLst/>
          </a:prstGeom>
        </p:spPr>
      </p:pic>
    </p:spTree>
    <p:extLst>
      <p:ext uri="{BB962C8B-B14F-4D97-AF65-F5344CB8AC3E}">
        <p14:creationId xmlns:p14="http://schemas.microsoft.com/office/powerpoint/2010/main" val="3928436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13CDA-F9C2-A602-D101-1E6D7135FB73}"/>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D70C77A-28CF-3CC6-775F-7E04E5B03B1F}"/>
              </a:ext>
            </a:extLst>
          </p:cNvPr>
          <p:cNvSpPr>
            <a:spLocks noGrp="1"/>
          </p:cNvSpPr>
          <p:nvPr>
            <p:ph type="body" idx="1"/>
          </p:nvPr>
        </p:nvSpPr>
        <p:spPr>
          <a:xfrm>
            <a:off x="486607" y="848583"/>
            <a:ext cx="7603293" cy="3725700"/>
          </a:xfrm>
        </p:spPr>
        <p:txBody>
          <a:bodyPr/>
          <a:lstStyle/>
          <a:p>
            <a:pPr>
              <a:buFont typeface="Arial" panose="020B0604020202020204" pitchFamily="34" charset="0"/>
              <a:buChar char="•"/>
            </a:pPr>
            <a:r>
              <a:rPr lang="fr-CA" sz="1600" dirty="0"/>
              <a:t>Distribution géographique: Répartition des recherches par pays et régions</a:t>
            </a:r>
          </a:p>
          <a:p>
            <a:pPr>
              <a:buFont typeface="Arial" panose="020B0604020202020204" pitchFamily="34" charset="0"/>
              <a:buChar char="•"/>
            </a:pPr>
            <a:r>
              <a:rPr lang="fr-CA" sz="1600" dirty="0"/>
              <a:t>Typologie du handicap: utilisation de la classification du handicap de l’Organisation mondiale de la santé (OMS)</a:t>
            </a:r>
          </a:p>
          <a:p>
            <a:pPr>
              <a:spcAft>
                <a:spcPts val="0"/>
              </a:spcAft>
              <a:buFont typeface="Arial" panose="020B0604020202020204" pitchFamily="34" charset="0"/>
              <a:buChar char="•"/>
            </a:pPr>
            <a:r>
              <a:rPr lang="fr-CA" sz="1600" dirty="0"/>
              <a:t>Tâches des algorithmes développés:</a:t>
            </a:r>
          </a:p>
          <a:p>
            <a:pPr lvl="1">
              <a:spcAft>
                <a:spcPts val="0"/>
              </a:spcAft>
              <a:buSzPct val="100000"/>
              <a:buFont typeface="Courier New" panose="02070309020205020404" pitchFamily="49" charset="0"/>
              <a:buChar char="o"/>
            </a:pPr>
            <a:r>
              <a:rPr lang="fr-CA" sz="1600" dirty="0"/>
              <a:t>Prédiction: prévision des résultats pour les patients</a:t>
            </a:r>
          </a:p>
          <a:p>
            <a:pPr lvl="1">
              <a:spcAft>
                <a:spcPts val="0"/>
              </a:spcAft>
              <a:buSzPct val="100000"/>
              <a:buFont typeface="Courier New" panose="02070309020205020404" pitchFamily="49" charset="0"/>
              <a:buChar char="o"/>
            </a:pPr>
            <a:r>
              <a:rPr lang="fr-CA" sz="1600" dirty="0"/>
              <a:t>Analyse des sentiments: analyse du contenu émotionnel dans les commentaires des patients</a:t>
            </a:r>
          </a:p>
          <a:p>
            <a:pPr lvl="1">
              <a:spcAft>
                <a:spcPts val="0"/>
              </a:spcAft>
              <a:buSzPct val="100000"/>
              <a:buFont typeface="Courier New" panose="02070309020205020404" pitchFamily="49" charset="0"/>
              <a:buChar char="o"/>
            </a:pPr>
            <a:r>
              <a:rPr lang="fr-CA" sz="1600" dirty="0"/>
              <a:t>Aide physique:  des appareils, des outils ou des technologies qui aident les PSH physiques à effectuer des activités quotidiennes</a:t>
            </a:r>
          </a:p>
          <a:p>
            <a:pPr lvl="1">
              <a:spcAft>
                <a:spcPts val="0"/>
              </a:spcAft>
              <a:buSzPct val="100000"/>
              <a:buFont typeface="Courier New" panose="02070309020205020404" pitchFamily="49" charset="0"/>
              <a:buChar char="o"/>
            </a:pPr>
            <a:r>
              <a:rPr lang="fr-CA" sz="1600" dirty="0"/>
              <a:t>Regroupement et classification: segmentation des patients selon des profils similaires</a:t>
            </a:r>
          </a:p>
          <a:p>
            <a:pPr>
              <a:buFont typeface="Arial" panose="020B0604020202020204" pitchFamily="34" charset="0"/>
              <a:buChar char="•"/>
            </a:pPr>
            <a:r>
              <a:rPr lang="fr-CA" sz="1600" dirty="0"/>
              <a:t>Enjeux identifiés: facteurs facilitants et obstacles à l'inclusion des populations PSH dans la recherche sur l’IA, incluant la considération des enjeux d’équité</a:t>
            </a:r>
          </a:p>
        </p:txBody>
      </p:sp>
      <p:sp>
        <p:nvSpPr>
          <p:cNvPr id="5" name="Espace réservé du numéro de diapositive 4">
            <a:extLst>
              <a:ext uri="{FF2B5EF4-FFF2-40B4-BE49-F238E27FC236}">
                <a16:creationId xmlns:a16="http://schemas.microsoft.com/office/drawing/2014/main" id="{814181CF-A032-B7A4-392A-B106BFD45A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CA" smtClean="0"/>
              <a:t>9</a:t>
            </a:fld>
            <a:endParaRPr lang="fr-CA"/>
          </a:p>
        </p:txBody>
      </p:sp>
      <p:sp>
        <p:nvSpPr>
          <p:cNvPr id="6" name="Google Shape;242;p28">
            <a:extLst>
              <a:ext uri="{FF2B5EF4-FFF2-40B4-BE49-F238E27FC236}">
                <a16:creationId xmlns:a16="http://schemas.microsoft.com/office/drawing/2014/main" id="{9432C682-4D25-869F-9663-2D56330072F9}"/>
              </a:ext>
            </a:extLst>
          </p:cNvPr>
          <p:cNvSpPr txBox="1">
            <a:spLocks noGrp="1"/>
          </p:cNvSpPr>
          <p:nvPr>
            <p:ph type="title"/>
          </p:nvPr>
        </p:nvSpPr>
        <p:spPr>
          <a:xfrm>
            <a:off x="486607" y="126999"/>
            <a:ext cx="7260394" cy="848617"/>
          </a:xfrm>
          <a:prstGeom prst="rect">
            <a:avLst/>
          </a:prstGeom>
        </p:spPr>
        <p:txBody>
          <a:bodyPr spcFirstLastPara="1" wrap="square" lIns="91425" tIns="91425" rIns="91425" bIns="91425" anchor="b" anchorCtr="0">
            <a:noAutofit/>
          </a:bodyPr>
          <a:lstStyle/>
          <a:p>
            <a:pPr marL="0" lvl="0" indent="0">
              <a:spcBef>
                <a:spcPts val="600"/>
              </a:spcBef>
              <a:buSzPts val="2400"/>
            </a:pPr>
            <a:r>
              <a:rPr lang="fr-CA" sz="2800" b="1" dirty="0">
                <a:solidFill>
                  <a:schemeClr val="accent1"/>
                </a:solidFill>
                <a:latin typeface="Lato"/>
                <a:ea typeface="Lato"/>
                <a:cs typeface="Lato"/>
              </a:rPr>
              <a:t>M</a:t>
            </a:r>
            <a:r>
              <a:rPr lang="en" sz="2800" b="1" dirty="0">
                <a:solidFill>
                  <a:schemeClr val="accent1"/>
                </a:solidFill>
                <a:latin typeface="Lato"/>
                <a:ea typeface="Lato"/>
                <a:cs typeface="Lato"/>
              </a:rPr>
              <a:t>éthodes d’analyse</a:t>
            </a:r>
            <a:endParaRPr sz="2800" dirty="0">
              <a:solidFill>
                <a:schemeClr val="accent1"/>
              </a:solidFill>
              <a:latin typeface="Lato"/>
              <a:ea typeface="Lato"/>
              <a:cs typeface="Lato"/>
            </a:endParaRPr>
          </a:p>
        </p:txBody>
      </p:sp>
    </p:spTree>
    <p:extLst>
      <p:ext uri="{BB962C8B-B14F-4D97-AF65-F5344CB8AC3E}">
        <p14:creationId xmlns:p14="http://schemas.microsoft.com/office/powerpoint/2010/main" val="3757405312"/>
      </p:ext>
    </p:extLst>
  </p:cSld>
  <p:clrMapOvr>
    <a:masterClrMapping/>
  </p:clrMapOvr>
</p:sld>
</file>

<file path=ppt/theme/theme1.xml><?xml version="1.0" encoding="utf-8"?>
<a:theme xmlns:a="http://schemas.openxmlformats.org/drawingml/2006/main" name="Antonio 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5863</TotalTime>
  <Words>2924</Words>
  <Application>Microsoft Office PowerPoint</Application>
  <PresentationFormat>Affichage à l'écran (16:9)</PresentationFormat>
  <Paragraphs>266</Paragraphs>
  <Slides>29</Slides>
  <Notes>29</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29</vt:i4>
      </vt:variant>
    </vt:vector>
  </HeadingPairs>
  <TitlesOfParts>
    <vt:vector size="40" baseType="lpstr">
      <vt:lpstr>Arial</vt:lpstr>
      <vt:lpstr>Times New Roman</vt:lpstr>
      <vt:lpstr>Raleway</vt:lpstr>
      <vt:lpstr>Georgia</vt:lpstr>
      <vt:lpstr>Calibri</vt:lpstr>
      <vt:lpstr>Lato</vt:lpstr>
      <vt:lpstr>Aptos</vt:lpstr>
      <vt:lpstr>Courier New</vt:lpstr>
      <vt:lpstr>Avenir Next LT Pro</vt:lpstr>
      <vt:lpstr>Symbol</vt:lpstr>
      <vt:lpstr>Antonio template</vt:lpstr>
      <vt:lpstr>HAND-IA : intelligence artificielle sans barrières – inclusion et équité pour la population en situation de handicap. Leçons apprises de la santé vers l’emploi?</vt:lpstr>
      <vt:lpstr>Plan de présentation</vt:lpstr>
      <vt:lpstr>Contexte</vt:lpstr>
      <vt:lpstr>Objectifs de recherche </vt:lpstr>
      <vt:lpstr>Phase 1 Méthodes &amp; résultats</vt:lpstr>
      <vt:lpstr>Questions de recherche </vt:lpstr>
      <vt:lpstr>Concepts de la revue de la portée</vt:lpstr>
      <vt:lpstr>Diagramme de la revue de la portée</vt:lpstr>
      <vt:lpstr>Méthodes d’analyse</vt:lpstr>
      <vt:lpstr>Résultats : thèmes principaux </vt:lpstr>
      <vt:lpstr>Distribution géographique des études</vt:lpstr>
      <vt:lpstr>Typologie des handicaps inclus</vt:lpstr>
      <vt:lpstr>Secteurs d’applications des algorithmes d’IA</vt:lpstr>
      <vt:lpstr>Synthèse des résultats </vt:lpstr>
      <vt:lpstr>Phase 2 Méthodes &amp; résultats</vt:lpstr>
      <vt:lpstr>Méthodes de collecte de données qualitatives et analyses</vt:lpstr>
      <vt:lpstr>Résultats : thèmes principaux </vt:lpstr>
      <vt:lpstr>Méconnaissance des enjeux &amp; besoins des PSH</vt:lpstr>
      <vt:lpstr>Exclusion des PSH des applications en IA</vt:lpstr>
      <vt:lpstr>Inaccessibilité des interfaces d’IA</vt:lpstr>
      <vt:lpstr>Barrières financières</vt:lpstr>
      <vt:lpstr>Barrières linguistiques</vt:lpstr>
      <vt:lpstr>Manque de dialogues intersectoriels</vt:lpstr>
      <vt:lpstr>Pistes de solutions : enjeux éthiques (1/3)</vt:lpstr>
      <vt:lpstr>Pistes de solutions : inclusion (2/3)</vt:lpstr>
      <vt:lpstr>Pistes de solutions : recherche &amp; programmes (3/3)</vt:lpstr>
      <vt:lpstr>Messages clés à retenir</vt:lpstr>
      <vt:lpstr>Réflexions pour la route…</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muriel mac-seing</dc:creator>
  <cp:lastModifiedBy>Muriel Mac-Seing</cp:lastModifiedBy>
  <cp:revision>7</cp:revision>
  <dcterms:modified xsi:type="dcterms:W3CDTF">2025-03-17T13:03:32Z</dcterms:modified>
</cp:coreProperties>
</file>