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9236075" cy="7010400"/>
  <p:embeddedFontLst>
    <p:embeddedFont>
      <p:font typeface="Quattrocento Sans"/>
      <p:regular r:id="rId31"/>
      <p:bold r:id="rId32"/>
      <p:italic r:id="rId33"/>
      <p:boldItalic r:id="rId34"/>
    </p:embeddedFont>
    <p:embeddedFont>
      <p:font typeface="Gill Sans"/>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KgsskiEIwjrZjIz6JwmZmzLMm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QuattrocentoSan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QuattrocentoSans-italic.fntdata"/><Relationship Id="rId10" Type="http://schemas.openxmlformats.org/officeDocument/2006/relationships/slide" Target="slides/slide6.xml"/><Relationship Id="rId32" Type="http://schemas.openxmlformats.org/officeDocument/2006/relationships/font" Target="fonts/QuattrocentoSans-bold.fntdata"/><Relationship Id="rId13" Type="http://schemas.openxmlformats.org/officeDocument/2006/relationships/slide" Target="slides/slide9.xml"/><Relationship Id="rId35" Type="http://schemas.openxmlformats.org/officeDocument/2006/relationships/font" Target="fonts/GillSans-regular.fntdata"/><Relationship Id="rId12" Type="http://schemas.openxmlformats.org/officeDocument/2006/relationships/slide" Target="slides/slide8.xml"/><Relationship Id="rId34" Type="http://schemas.openxmlformats.org/officeDocument/2006/relationships/font" Target="fonts/QuattrocentoSans-bold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GillSans-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4002299" cy="351737"/>
          </a:xfrm>
          <a:prstGeom prst="rect">
            <a:avLst/>
          </a:prstGeom>
          <a:noFill/>
          <a:ln>
            <a:noFill/>
          </a:ln>
        </p:spPr>
        <p:txBody>
          <a:bodyPr anchorCtr="0" anchor="t" bIns="46400" lIns="92825" spcFirstLastPara="1" rIns="92825" wrap="square" tIns="464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231639" y="2"/>
            <a:ext cx="4002299" cy="351737"/>
          </a:xfrm>
          <a:prstGeom prst="rect">
            <a:avLst/>
          </a:prstGeom>
          <a:noFill/>
          <a:ln>
            <a:noFill/>
          </a:ln>
        </p:spPr>
        <p:txBody>
          <a:bodyPr anchorCtr="0" anchor="t" bIns="46400" lIns="92825" spcFirstLastPara="1" rIns="92825" wrap="square" tIns="464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658664"/>
            <a:ext cx="4002299" cy="351736"/>
          </a:xfrm>
          <a:prstGeom prst="rect">
            <a:avLst/>
          </a:prstGeom>
          <a:noFill/>
          <a:ln>
            <a:noFill/>
          </a:ln>
        </p:spPr>
        <p:txBody>
          <a:bodyPr anchorCtr="0" anchor="b" bIns="46400" lIns="92825" spcFirstLastPara="1" rIns="92825" wrap="square" tIns="464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marR="0" rtl="0" algn="r">
              <a:spcBef>
                <a:spcPts val="0"/>
              </a:spcBef>
              <a:spcAft>
                <a:spcPts val="0"/>
              </a:spcAft>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1: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Jérôme Elissalde</a:t>
            </a:r>
            <a:endParaRPr/>
          </a:p>
          <a:p>
            <a:pPr indent="0" lvl="0" marL="0" rtl="0" algn="l">
              <a:spcBef>
                <a:spcPts val="0"/>
              </a:spcBef>
              <a:spcAft>
                <a:spcPts val="0"/>
              </a:spcAft>
              <a:buNone/>
            </a:pPr>
            <a:r>
              <a:rPr lang="fr-CA"/>
              <a:t>On m’a demandé de témoigner de mon expérience d’utilisation des technologie dans le contexte du travail</a:t>
            </a:r>
            <a:endParaRPr/>
          </a:p>
          <a:p>
            <a:pPr indent="0" lvl="0" marL="0" rtl="0" algn="l">
              <a:spcBef>
                <a:spcPts val="0"/>
              </a:spcBef>
              <a:spcAft>
                <a:spcPts val="0"/>
              </a:spcAft>
              <a:buNone/>
            </a:pPr>
            <a:r>
              <a:rPr lang="fr-CA"/>
              <a:t>Vous  d’aller voir que j’ai un petit côté geek, j’ai donc expérimenté un certain nombre de dispositifs technologiques</a:t>
            </a:r>
            <a:endParaRPr/>
          </a:p>
          <a:p>
            <a:pPr indent="0" lvl="0" marL="0" rtl="0" algn="l">
              <a:spcBef>
                <a:spcPts val="0"/>
              </a:spcBef>
              <a:spcAft>
                <a:spcPts val="0"/>
              </a:spcAft>
              <a:buNone/>
            </a:pPr>
            <a:r>
              <a:rPr lang="fr-CA"/>
              <a:t>Je souhaite présenter des exemples qui pourraient vous inspirer mais aussi parler de Ce qui aide, ce qui nuit</a:t>
            </a:r>
            <a:endParaRPr/>
          </a:p>
          <a:p>
            <a:pPr indent="0" lvl="0" marL="0" rtl="0" algn="l">
              <a:spcBef>
                <a:spcPts val="0"/>
              </a:spcBef>
              <a:spcAft>
                <a:spcPts val="0"/>
              </a:spcAft>
              <a:buNone/>
            </a:pPr>
            <a:r>
              <a:rPr lang="fr-CA"/>
              <a:t>Aussi, ce n’est pas parce qu’une technologieexiste qu’elle est pertinente et utilisable et que son appropriation et son utilisation change la qualité de vie </a:t>
            </a:r>
            <a:endParaRPr/>
          </a:p>
          <a:p>
            <a:pPr indent="0" lvl="0" marL="0" rtl="0" algn="l">
              <a:spcBef>
                <a:spcPts val="0"/>
              </a:spcBef>
              <a:spcAft>
                <a:spcPts val="0"/>
              </a:spcAft>
              <a:buNone/>
            </a:pPr>
            <a:r>
              <a:rPr lang="fr-CA"/>
              <a:t>Issu de l’expérience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Message clés</a:t>
            </a:r>
            <a:endParaRPr/>
          </a:p>
          <a:p>
            <a:pPr indent="-174056" lvl="0" marL="174056" rtl="0" algn="l">
              <a:spcBef>
                <a:spcPts val="0"/>
              </a:spcBef>
              <a:spcAft>
                <a:spcPts val="0"/>
              </a:spcAft>
              <a:buClr>
                <a:schemeClr val="dk1"/>
              </a:buClr>
              <a:buSzPts val="1200"/>
              <a:buFont typeface="Arial"/>
              <a:buChar char="•"/>
            </a:pPr>
            <a:r>
              <a:rPr lang="fr-CA"/>
              <a:t>Les organisations sont comme des organismes, il faut étirer et raffermir </a:t>
            </a:r>
            <a:endParaRPr/>
          </a:p>
          <a:p>
            <a:pPr indent="-174056" lvl="0" marL="174056" rtl="0" algn="l">
              <a:spcBef>
                <a:spcPts val="0"/>
              </a:spcBef>
              <a:spcAft>
                <a:spcPts val="0"/>
              </a:spcAft>
              <a:buClr>
                <a:schemeClr val="dk1"/>
              </a:buClr>
              <a:buSzPts val="1200"/>
              <a:buFont typeface="Arial"/>
              <a:buChar char="•"/>
            </a:pPr>
            <a:r>
              <a:rPr lang="fr-CA"/>
              <a:t>L’accessibilité et universelle </a:t>
            </a:r>
            <a:endParaRPr/>
          </a:p>
          <a:p>
            <a:pPr indent="-174056" lvl="0" marL="174056" rtl="0" algn="l">
              <a:spcBef>
                <a:spcPts val="0"/>
              </a:spcBef>
              <a:spcAft>
                <a:spcPts val="0"/>
              </a:spcAft>
              <a:buClr>
                <a:schemeClr val="dk1"/>
              </a:buClr>
              <a:buSzPts val="1200"/>
              <a:buFont typeface="Arial"/>
              <a:buChar char="•"/>
            </a:pPr>
            <a:r>
              <a:rPr lang="fr-CA"/>
              <a:t>Des personnes en situation de handicap sont les personnes qui ont développé de grandes stratégies d’adaptation on peut apprendre beaucoup d’elle</a:t>
            </a:r>
            <a:endParaRPr/>
          </a:p>
          <a:p>
            <a:pPr indent="-174056" lvl="0" marL="174056" rtl="0" algn="l">
              <a:spcBef>
                <a:spcPts val="0"/>
              </a:spcBef>
              <a:spcAft>
                <a:spcPts val="0"/>
              </a:spcAft>
              <a:buClr>
                <a:schemeClr val="dk1"/>
              </a:buClr>
              <a:buSzPts val="1200"/>
              <a:buFont typeface="Arial"/>
              <a:buChar char="•"/>
            </a:pPr>
            <a:r>
              <a:rPr lang="fr-CA"/>
              <a:t>Du handicap et juste une question de temps </a:t>
            </a:r>
            <a:endParaRPr/>
          </a:p>
          <a:p>
            <a:pPr indent="-174056" lvl="0" marL="174056" rtl="0" algn="l">
              <a:spcBef>
                <a:spcPts val="0"/>
              </a:spcBef>
              <a:spcAft>
                <a:spcPts val="0"/>
              </a:spcAft>
              <a:buClr>
                <a:schemeClr val="dk1"/>
              </a:buClr>
              <a:buSzPts val="1200"/>
              <a:buFont typeface="Arial"/>
              <a:buChar char="•"/>
            </a:pPr>
            <a:r>
              <a:rPr lang="fr-CA"/>
              <a:t>Impliquer les personnes concernées </a:t>
            </a:r>
            <a:endParaRPr/>
          </a:p>
          <a:p>
            <a:pPr indent="-174056" lvl="0" marL="174056" rtl="0" algn="l">
              <a:spcBef>
                <a:spcPts val="0"/>
              </a:spcBef>
              <a:spcAft>
                <a:spcPts val="0"/>
              </a:spcAft>
              <a:buClr>
                <a:schemeClr val="dk1"/>
              </a:buClr>
              <a:buSzPts val="1200"/>
              <a:buFont typeface="Arial"/>
              <a:buChar char="•"/>
            </a:pPr>
            <a:r>
              <a:rPr lang="fr-CA"/>
              <a:t>Appropriation nécessaire </a:t>
            </a:r>
            <a:endParaRPr/>
          </a:p>
          <a:p>
            <a:pPr indent="-97855" lvl="0" marL="174056" rtl="0" algn="l">
              <a:spcBef>
                <a:spcPts val="0"/>
              </a:spcBef>
              <a:spcAft>
                <a:spcPts val="0"/>
              </a:spcAft>
              <a:buClr>
                <a:schemeClr val="dk1"/>
              </a:buClr>
              <a:buSzPts val="1200"/>
              <a:buFont typeface="Arial"/>
              <a:buNone/>
            </a:pPr>
            <a:r>
              <a:t/>
            </a:r>
            <a:endParaRPr/>
          </a:p>
          <a:p>
            <a:pPr indent="-97855" lvl="0" marL="174056" rtl="0" algn="l">
              <a:spcBef>
                <a:spcPts val="0"/>
              </a:spcBef>
              <a:spcAft>
                <a:spcPts val="0"/>
              </a:spcAft>
              <a:buClr>
                <a:schemeClr val="dk1"/>
              </a:buClr>
              <a:buSzPts val="1200"/>
              <a:buFont typeface="Arial"/>
              <a:buNone/>
            </a:pPr>
            <a:r>
              <a:t/>
            </a:r>
            <a:endParaRPr/>
          </a:p>
        </p:txBody>
      </p:sp>
      <p:sp>
        <p:nvSpPr>
          <p:cNvPr id="100" name="Google Shape;100;p1: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0: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0: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Ex Dragon solution de reconnaissance vocale</a:t>
            </a:r>
            <a:endParaRPr/>
          </a:p>
          <a:p>
            <a:pPr indent="0" lvl="0" marL="0" rtl="0" algn="l">
              <a:spcBef>
                <a:spcPts val="0"/>
              </a:spcBef>
              <a:spcAft>
                <a:spcPts val="0"/>
              </a:spcAft>
              <a:buNone/>
            </a:pPr>
            <a:r>
              <a:rPr lang="fr-CA"/>
              <a:t>Difficultés à faire comprendre que c’est une obligation de l’employeur, passé les tests de sécurité informatique pour le logiciel, pas de soutien pour le logiciel de la part des technologies de l’information, impossibilité d’installer des extensions pour les logiciels de bureautique, certaines formes de jalousie de collègues par rapport à l’équipement dont j’ai pu bénéficier, mes connaissances des soutiens financiers pour acquérir des aides techniques, accès au dossier médicaux retardent l’acquisition du logiciel</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4j semaine et poste cadre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Tout le monde gagne au final car c’est une source d’innovation dans l’organisation que d’autres employés peuvent utiliser, on n’a qu’à penser au sous-titrage dans les vidéos sur iPhone qui à l’origine été faite pour les personnes avec des enjeux auditifs, la reconnaissance vocale qui désormais est utilisée par de plus en plus de monde etc.</a:t>
            </a:r>
            <a:endParaRPr/>
          </a:p>
        </p:txBody>
      </p:sp>
      <p:sp>
        <p:nvSpPr>
          <p:cNvPr id="274" name="Google Shape;274;p10: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1: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marR="0" rtl="0" algn="l">
              <a:lnSpc>
                <a:spcPct val="100000"/>
              </a:lnSpc>
              <a:spcBef>
                <a:spcPts val="0"/>
              </a:spcBef>
              <a:spcAft>
                <a:spcPts val="0"/>
              </a:spcAft>
              <a:buClr>
                <a:schemeClr val="dk1"/>
              </a:buClr>
              <a:buSzPts val="1200"/>
              <a:buFont typeface="Calibri"/>
              <a:buNone/>
            </a:pPr>
            <a:r>
              <a:rPr lang="fr-CA"/>
              <a:t>Quest 3</a:t>
            </a:r>
            <a:endParaRPr/>
          </a:p>
          <a:p>
            <a:pPr indent="0" lvl="0" marL="0" marR="0" rtl="0" algn="l">
              <a:lnSpc>
                <a:spcPct val="100000"/>
              </a:lnSpc>
              <a:spcBef>
                <a:spcPts val="0"/>
              </a:spcBef>
              <a:spcAft>
                <a:spcPts val="0"/>
              </a:spcAft>
              <a:buClr>
                <a:schemeClr val="dk1"/>
              </a:buClr>
              <a:buSzPts val="1200"/>
              <a:buFont typeface="Calibri"/>
              <a:buNone/>
            </a:pPr>
            <a:r>
              <a:rPr lang="fr-CA"/>
              <a:t> 700 + sangle 100+ + silicone </a:t>
            </a:r>
            <a:br>
              <a:rPr lang="fr-CA"/>
            </a:br>
            <a:r>
              <a:rPr lang="fr-CA"/>
              <a:t>+abonnement 50 = 1000 tout compris </a:t>
            </a:r>
            <a:endParaRPr/>
          </a:p>
          <a:p>
            <a:pPr indent="0" lvl="0" marL="0" rtl="0" algn="l">
              <a:spcBef>
                <a:spcPts val="0"/>
              </a:spcBef>
              <a:spcAft>
                <a:spcPts val="0"/>
              </a:spcAft>
              <a:buNone/>
            </a:pPr>
            <a:r>
              <a:t/>
            </a:r>
            <a:endParaRPr/>
          </a:p>
        </p:txBody>
      </p:sp>
      <p:sp>
        <p:nvSpPr>
          <p:cNvPr id="303" name="Google Shape;303;p11: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2: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171450" lvl="0" marL="171450" rtl="0" algn="l">
              <a:spcBef>
                <a:spcPts val="0"/>
              </a:spcBef>
              <a:spcAft>
                <a:spcPts val="0"/>
              </a:spcAft>
              <a:buClr>
                <a:schemeClr val="dk1"/>
              </a:buClr>
              <a:buSzPts val="1200"/>
              <a:buFont typeface="Arial"/>
              <a:buChar char="•"/>
            </a:pPr>
            <a:r>
              <a:rPr lang="fr-CA"/>
              <a:t>Clavier avec touches personnalisables notamment pour la reconnaissance vocale</a:t>
            </a:r>
            <a:endParaRPr/>
          </a:p>
          <a:p>
            <a:pPr indent="-171450" lvl="0" marL="171450" rtl="0" algn="l">
              <a:spcBef>
                <a:spcPts val="0"/>
              </a:spcBef>
              <a:spcAft>
                <a:spcPts val="0"/>
              </a:spcAft>
              <a:buClr>
                <a:schemeClr val="dk1"/>
              </a:buClr>
              <a:buSzPts val="1200"/>
              <a:buFont typeface="Arial"/>
              <a:buChar char="•"/>
            </a:pPr>
            <a:r>
              <a:rPr lang="fr-CA"/>
              <a:t>Souris ergonomique avec des touches personnalisables</a:t>
            </a:r>
            <a:endParaRPr/>
          </a:p>
          <a:p>
            <a:pPr indent="-171450" lvl="0" marL="171450" rtl="0" algn="l">
              <a:spcBef>
                <a:spcPts val="0"/>
              </a:spcBef>
              <a:spcAft>
                <a:spcPts val="0"/>
              </a:spcAft>
              <a:buClr>
                <a:schemeClr val="dk1"/>
              </a:buClr>
              <a:buSzPts val="1200"/>
              <a:buFont typeface="Arial"/>
              <a:buChar char="•"/>
            </a:pPr>
            <a:r>
              <a:rPr lang="fr-CA"/>
              <a:t>Manette de jeu pour utilisation avec ordinateur quand la main est fatiguée et engourdie </a:t>
            </a:r>
            <a:endParaRPr/>
          </a:p>
          <a:p>
            <a:pPr indent="-171450" lvl="1" marL="628650" rtl="0" algn="l">
              <a:spcBef>
                <a:spcPts val="0"/>
              </a:spcBef>
              <a:spcAft>
                <a:spcPts val="0"/>
              </a:spcAft>
              <a:buClr>
                <a:schemeClr val="dk1"/>
              </a:buClr>
              <a:buSzPts val="1200"/>
              <a:buFont typeface="Arial"/>
              <a:buChar char="•"/>
            </a:pPr>
            <a:r>
              <a:rPr lang="fr-CA"/>
              <a:t>Tendinite et gaming vs souris trad ?</a:t>
            </a:r>
            <a:endParaRPr/>
          </a:p>
        </p:txBody>
      </p:sp>
      <p:sp>
        <p:nvSpPr>
          <p:cNvPr id="315" name="Google Shape;315;p12: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3: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171450" lvl="0" marL="171450" rtl="0" algn="l">
              <a:spcBef>
                <a:spcPts val="0"/>
              </a:spcBef>
              <a:spcAft>
                <a:spcPts val="0"/>
              </a:spcAft>
              <a:buClr>
                <a:schemeClr val="dk1"/>
              </a:buClr>
              <a:buSzPts val="1200"/>
              <a:buFont typeface="Arial"/>
              <a:buChar char="•"/>
            </a:pPr>
            <a:r>
              <a:rPr lang="fr-CA"/>
              <a:t>Impression 3D d’un support pour le pied pour étirer les muscles qui ont de la spasticité pour réduire ensuite les douleurs</a:t>
            </a:r>
            <a:endParaRPr/>
          </a:p>
          <a:p>
            <a:pPr indent="-171450" lvl="0" marL="171450" rtl="0" algn="l">
              <a:spcBef>
                <a:spcPts val="0"/>
              </a:spcBef>
              <a:spcAft>
                <a:spcPts val="0"/>
              </a:spcAft>
              <a:buClr>
                <a:schemeClr val="dk1"/>
              </a:buClr>
              <a:buSzPts val="1200"/>
              <a:buFont typeface="Arial"/>
              <a:buChar char="•"/>
            </a:pPr>
            <a:r>
              <a:rPr lang="fr-CA"/>
              <a:t>Utilisation d’électrostimulation, quand je travail à la maison personne ne voit ça ne dérange pas les rencontres de bruit</a:t>
            </a:r>
            <a:endParaRPr/>
          </a:p>
        </p:txBody>
      </p:sp>
      <p:sp>
        <p:nvSpPr>
          <p:cNvPr id="327" name="Google Shape;327;p13: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4: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4: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Exemple d’environnement virtuel</a:t>
            </a:r>
            <a:endParaRPr/>
          </a:p>
          <a:p>
            <a:pPr indent="-171450" lvl="0" marL="171450" rtl="0" algn="l">
              <a:spcBef>
                <a:spcPts val="0"/>
              </a:spcBef>
              <a:spcAft>
                <a:spcPts val="0"/>
              </a:spcAft>
              <a:buClr>
                <a:schemeClr val="dk1"/>
              </a:buClr>
              <a:buSzPts val="1200"/>
              <a:buFont typeface="Arial"/>
              <a:buChar char="•"/>
            </a:pPr>
            <a:r>
              <a:rPr lang="fr-CA"/>
              <a:t>Avoir un bureau personnalisé sur le bord d’un lac avec autant d’écran qu’on veut avec la grandeur qu’il convient</a:t>
            </a:r>
            <a:endParaRPr/>
          </a:p>
          <a:p>
            <a:pPr indent="-171450" lvl="0" marL="171450" rtl="0" algn="l">
              <a:spcBef>
                <a:spcPts val="0"/>
              </a:spcBef>
              <a:spcAft>
                <a:spcPts val="0"/>
              </a:spcAft>
              <a:buClr>
                <a:schemeClr val="dk1"/>
              </a:buClr>
              <a:buSzPts val="1200"/>
              <a:buFont typeface="Arial"/>
              <a:buChar char="•"/>
            </a:pPr>
            <a:r>
              <a:rPr lang="fr-CA"/>
              <a:t>Pouvoir rencontrer des personnes avec des avatars extrêmement réalistes dans les bras bouge les doigts aussi la bouche une sensation de présence qui est beaucoup plus engageante qu’une vidéoconférence</a:t>
            </a:r>
            <a:endParaRPr/>
          </a:p>
          <a:p>
            <a:pPr indent="-171450" lvl="0" marL="171450" rtl="0" algn="l">
              <a:spcBef>
                <a:spcPts val="0"/>
              </a:spcBef>
              <a:spcAft>
                <a:spcPts val="0"/>
              </a:spcAft>
              <a:buClr>
                <a:schemeClr val="dk1"/>
              </a:buClr>
              <a:buSzPts val="1200"/>
              <a:buFont typeface="Arial"/>
              <a:buChar char="•"/>
            </a:pPr>
            <a:r>
              <a:rPr lang="fr-CA"/>
              <a:t>Pouvoir se déplacer dans des environnements inspirant par exemple sur le bord d’un rencontre plus informelle</a:t>
            </a:r>
            <a:endParaRPr/>
          </a:p>
          <a:p>
            <a:pPr indent="-171450" lvl="0" marL="171450" rtl="0" algn="l">
              <a:spcBef>
                <a:spcPts val="0"/>
              </a:spcBef>
              <a:spcAft>
                <a:spcPts val="0"/>
              </a:spcAft>
              <a:buClr>
                <a:schemeClr val="dk1"/>
              </a:buClr>
              <a:buSzPts val="1200"/>
              <a:buFont typeface="Arial"/>
              <a:buChar char="•"/>
            </a:pPr>
            <a:r>
              <a:rPr lang="fr-CA"/>
              <a:t>Possibilité de faire des ateliers participatifs où l’on écrit sur des post-its on les déplace dans les gabarits favoriser la réflexion</a:t>
            </a:r>
            <a:endParaRPr/>
          </a:p>
          <a:p>
            <a:pPr indent="-171450" lvl="0" marL="171450" rtl="0" algn="l">
              <a:spcBef>
                <a:spcPts val="0"/>
              </a:spcBef>
              <a:spcAft>
                <a:spcPts val="0"/>
              </a:spcAft>
              <a:buClr>
                <a:schemeClr val="dk1"/>
              </a:buClr>
              <a:buSzPts val="1200"/>
              <a:buFont typeface="Arial"/>
              <a:buChar char="•"/>
            </a:pPr>
            <a:r>
              <a:rPr lang="fr-CA"/>
              <a:t>Faire des présentations dans une salle avec beaucoup de personnes tout le monde voit bien et dans un environnement qui peut créer du lien social avec des pauses-café en réalité mixte par exemple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Workroom </a:t>
            </a:r>
            <a:endParaRPr/>
          </a:p>
          <a:p>
            <a:pPr indent="0" lvl="0" marL="0" rtl="0" algn="l">
              <a:spcBef>
                <a:spcPts val="0"/>
              </a:spcBef>
              <a:spcAft>
                <a:spcPts val="0"/>
              </a:spcAft>
              <a:buNone/>
            </a:pPr>
            <a:r>
              <a:rPr lang="fr-CA"/>
              <a:t>Horizon world </a:t>
            </a:r>
            <a:endParaRPr/>
          </a:p>
          <a:p>
            <a:pPr indent="0" lvl="0" marL="0" rtl="0" algn="l">
              <a:spcBef>
                <a:spcPts val="0"/>
              </a:spcBef>
              <a:spcAft>
                <a:spcPts val="0"/>
              </a:spcAft>
              <a:buNone/>
            </a:pPr>
            <a:r>
              <a:rPr lang="fr-CA"/>
              <a:t>Arthur </a:t>
            </a:r>
            <a:endParaRPr/>
          </a:p>
          <a:p>
            <a:pPr indent="0" lvl="0" marL="0" rtl="0" algn="l">
              <a:spcBef>
                <a:spcPts val="0"/>
              </a:spcBef>
              <a:spcAft>
                <a:spcPts val="0"/>
              </a:spcAft>
              <a:buNone/>
            </a:pPr>
            <a:r>
              <a:rPr lang="fr-CA"/>
              <a:t>Spatial</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Ce n’est finalement pas forcément très innovant en 2025 d’utiliser la réalité virtuelle pour la formation la collaboration ou l’amélioration des conditions de travail  des employés</a:t>
            </a:r>
            <a:endParaRPr/>
          </a:p>
          <a:p>
            <a:pPr indent="-171450" lvl="0" marL="171450" rtl="0" algn="l">
              <a:spcBef>
                <a:spcPts val="0"/>
              </a:spcBef>
              <a:spcAft>
                <a:spcPts val="0"/>
              </a:spcAft>
              <a:buClr>
                <a:schemeClr val="dk1"/>
              </a:buClr>
              <a:buSzPts val="1200"/>
              <a:buFont typeface="Arial"/>
              <a:buChar char="•"/>
            </a:pPr>
            <a:r>
              <a:rPr lang="fr-CA"/>
              <a:t>Walmart utilise la réalité virtuelle pour former ses employés aux procédures en magasin et aux situations d’urgence</a:t>
            </a:r>
            <a:endParaRPr/>
          </a:p>
          <a:p>
            <a:pPr indent="-171450" lvl="0" marL="171450" rtl="0" algn="l">
              <a:spcBef>
                <a:spcPts val="0"/>
              </a:spcBef>
              <a:spcAft>
                <a:spcPts val="0"/>
              </a:spcAft>
              <a:buClr>
                <a:schemeClr val="dk1"/>
              </a:buClr>
              <a:buSzPts val="1200"/>
              <a:buFont typeface="Arial"/>
              <a:buChar char="•"/>
            </a:pPr>
            <a:r>
              <a:rPr lang="fr-CA"/>
              <a:t>Accenture intégration et formation des nouveaux employés et aussi pour sensibiliser les employés à l’inclusion et mieux comprendre les défis des personnes en situation de handicap</a:t>
            </a:r>
            <a:endParaRPr/>
          </a:p>
          <a:p>
            <a:pPr indent="-171450" lvl="0" marL="171450" rtl="0" algn="l">
              <a:spcBef>
                <a:spcPts val="0"/>
              </a:spcBef>
              <a:spcAft>
                <a:spcPts val="0"/>
              </a:spcAft>
              <a:buClr>
                <a:schemeClr val="dk1"/>
              </a:buClr>
              <a:buSzPts val="1200"/>
              <a:buFont typeface="Arial"/>
              <a:buChar char="•"/>
            </a:pPr>
            <a:r>
              <a:rPr lang="fr-CA"/>
              <a:t> Microsoft collaboration  immersive en utilisant des commandes adaptées et réduction du stress</a:t>
            </a:r>
            <a:endParaRPr/>
          </a:p>
          <a:p>
            <a:pPr indent="-171450" lvl="0" marL="171450" rtl="0" algn="l">
              <a:spcBef>
                <a:spcPts val="0"/>
              </a:spcBef>
              <a:spcAft>
                <a:spcPts val="0"/>
              </a:spcAft>
              <a:buClr>
                <a:schemeClr val="dk1"/>
              </a:buClr>
              <a:buSzPts val="1200"/>
              <a:buFont typeface="Arial"/>
              <a:buChar char="•"/>
            </a:pPr>
            <a:r>
              <a:rPr lang="fr-CA"/>
              <a:t>Deloitte formation en leadership</a:t>
            </a:r>
            <a:endParaRPr/>
          </a:p>
          <a:p>
            <a:pPr indent="-171450" lvl="0" marL="171450" rtl="0" algn="l">
              <a:spcBef>
                <a:spcPts val="0"/>
              </a:spcBef>
              <a:spcAft>
                <a:spcPts val="0"/>
              </a:spcAft>
              <a:buClr>
                <a:schemeClr val="dk1"/>
              </a:buClr>
              <a:buSzPts val="1200"/>
              <a:buFont typeface="Arial"/>
              <a:buChar char="•"/>
            </a:pPr>
            <a:r>
              <a:rPr lang="fr-CA"/>
              <a:t>Ford designer et ingénieur en situation de handicap qui peuvent collaborer à distance sans avoir besoin d’un accès physique au prototype</a:t>
            </a:r>
            <a:endParaRPr/>
          </a:p>
          <a:p>
            <a:pPr indent="-171450" lvl="0" marL="171450" rtl="0" algn="l">
              <a:spcBef>
                <a:spcPts val="0"/>
              </a:spcBef>
              <a:spcAft>
                <a:spcPts val="0"/>
              </a:spcAft>
              <a:buClr>
                <a:schemeClr val="dk1"/>
              </a:buClr>
              <a:buSzPts val="1200"/>
              <a:buFont typeface="Arial"/>
              <a:buChar char="•"/>
            </a:pPr>
            <a:r>
              <a:rPr lang="fr-CA"/>
              <a:t>Volkswagen permet aux employés ayant des limitations physiques de tester et adapter leur poste de travail avant la plus de fonction</a:t>
            </a:r>
            <a:endParaRPr/>
          </a:p>
          <a:p>
            <a:pPr indent="-171450" lvl="0" marL="171450" rtl="0" algn="l">
              <a:spcBef>
                <a:spcPts val="0"/>
              </a:spcBef>
              <a:spcAft>
                <a:spcPts val="0"/>
              </a:spcAft>
              <a:buClr>
                <a:schemeClr val="dk1"/>
              </a:buClr>
              <a:buSzPts val="1200"/>
              <a:buFont typeface="Arial"/>
              <a:buChar char="•"/>
            </a:pPr>
            <a:r>
              <a:rPr lang="fr-CA"/>
              <a:t>Disney simulation merci Yves pour comprendre les défis des personnes en situation de handicap déplacements en fauteuil roulantTroubles sensoriel, </a:t>
            </a:r>
            <a:endParaRPr/>
          </a:p>
          <a:p>
            <a:pPr indent="-171450" lvl="0" marL="171450" rtl="0" algn="l">
              <a:spcBef>
                <a:spcPts val="0"/>
              </a:spcBef>
              <a:spcAft>
                <a:spcPts val="0"/>
              </a:spcAft>
              <a:buClr>
                <a:schemeClr val="dk1"/>
              </a:buClr>
              <a:buSzPts val="1200"/>
              <a:buFont typeface="Arial"/>
              <a:buChar char="•"/>
            </a:pPr>
            <a:r>
              <a:rPr lang="fr-CA"/>
              <a:t>SAP, autisme at Work estime que la neuro diversité est un atout pour l’innovation notamment dans les domaines de l’analyse des données et du développement logiciel, accessibilité logicielle utilisation de la réalité, pour former les employés pour aider à l’intégration mieux appréhender l’environnement de travail avant d’y être intégré physiquement, visualiser et analyser des données dans une environnement imm</a:t>
            </a:r>
            <a:endParaRPr/>
          </a:p>
          <a:p>
            <a:pPr indent="0" lvl="0" marL="0" rtl="0" algn="l">
              <a:spcBef>
                <a:spcPts val="0"/>
              </a:spcBef>
              <a:spcAft>
                <a:spcPts val="0"/>
              </a:spcAft>
              <a:buNone/>
            </a:pPr>
            <a:r>
              <a:t/>
            </a:r>
            <a:endParaRPr/>
          </a:p>
        </p:txBody>
      </p:sp>
      <p:sp>
        <p:nvSpPr>
          <p:cNvPr id="338" name="Google Shape;338;p14: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5: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5: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Application de téléphone pour la respiration respiRelax</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En réalité virtuelle pleine conscience et respiration avec visualisation de l’inspiration et l’expiration</a:t>
            </a:r>
            <a:endParaRPr/>
          </a:p>
        </p:txBody>
      </p:sp>
      <p:sp>
        <p:nvSpPr>
          <p:cNvPr id="355" name="Google Shape;355;p15: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6: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Parcours utilisateur</a:t>
            </a:r>
            <a:endParaRPr/>
          </a:p>
          <a:p>
            <a:pPr indent="0" lvl="0" marL="0" rtl="0" algn="l">
              <a:spcBef>
                <a:spcPts val="0"/>
              </a:spcBef>
              <a:spcAft>
                <a:spcPts val="0"/>
              </a:spcAft>
              <a:buNone/>
            </a:pPr>
            <a:r>
              <a:rPr lang="fr-CA"/>
              <a:t>Approche issue du design de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Attraction : aller où les personnes se trouvent y compris dans le méta ver, Savoir si son environnement est accessible physique c’est la base exemple des marches exploratoire de l’organisme ex aequo</a:t>
            </a:r>
            <a:endParaRPr/>
          </a:p>
          <a:p>
            <a:pPr indent="0" lvl="0" marL="0" rtl="0" algn="l">
              <a:spcBef>
                <a:spcPts val="0"/>
              </a:spcBef>
              <a:spcAft>
                <a:spcPts val="0"/>
              </a:spcAft>
              <a:buNone/>
            </a:pPr>
            <a:r>
              <a:rPr lang="fr-CA"/>
              <a:t>Recrutement : connaître déjà les programmes soutien financiers, bureau de santé et sécurité</a:t>
            </a:r>
            <a:endParaRPr/>
          </a:p>
          <a:p>
            <a:pPr indent="0" lvl="0" marL="0" rtl="0" algn="l">
              <a:spcBef>
                <a:spcPts val="0"/>
              </a:spcBef>
              <a:spcAft>
                <a:spcPts val="0"/>
              </a:spcAft>
              <a:buNone/>
            </a:pPr>
            <a:r>
              <a:rPr lang="fr-CA"/>
              <a:t>Intégration réintégration : programme de mémo Québec</a:t>
            </a:r>
            <a:endParaRPr/>
          </a:p>
          <a:p>
            <a:pPr indent="0" lvl="0" marL="0" rtl="0" algn="l">
              <a:spcBef>
                <a:spcPts val="0"/>
              </a:spcBef>
              <a:spcAft>
                <a:spcPts val="0"/>
              </a:spcAft>
              <a:buNone/>
            </a:pPr>
            <a:r>
              <a:rPr lang="fr-CA"/>
              <a:t>Rétention : ce n’est pas parce qu’on se dit inclusif que l’on n’est réellement, ça va dépendre des dynamiques d’équipe de la relation avec son gestionnaire de la relation avec les technologies d’information avec les ressources humaines etc.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7" name="Google Shape;367;p16: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7: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En ayant des angles de santé on navigue dans un écosystème très complexe</a:t>
            </a:r>
            <a:endParaRPr/>
          </a:p>
          <a:p>
            <a:pPr indent="0" lvl="0" marL="0" rtl="0" algn="l">
              <a:spcBef>
                <a:spcPts val="0"/>
              </a:spcBef>
              <a:spcAft>
                <a:spcPts val="0"/>
              </a:spcAft>
              <a:buNone/>
            </a:pPr>
            <a:r>
              <a:rPr lang="fr-CA"/>
              <a:t>Très important pour un employeur de comp avec une approche globale des relations avec les différents acteurs</a:t>
            </a:r>
            <a:endParaRPr/>
          </a:p>
          <a:p>
            <a:pPr indent="0" lvl="0" marL="0" rtl="0" algn="l">
              <a:spcBef>
                <a:spcPts val="0"/>
              </a:spcBef>
              <a:spcAft>
                <a:spcPts val="0"/>
              </a:spcAft>
              <a:buNone/>
            </a:pPr>
            <a:r>
              <a:rPr lang="fr-CA"/>
              <a:t>Un certain nombre de partenaires</a:t>
            </a:r>
            <a:endParaRPr/>
          </a:p>
          <a:p>
            <a:pPr indent="0" lvl="0" marL="0" rtl="0" algn="l">
              <a:spcBef>
                <a:spcPts val="0"/>
              </a:spcBef>
              <a:spcAft>
                <a:spcPts val="0"/>
              </a:spcAft>
              <a:buNone/>
            </a:pPr>
            <a:r>
              <a:rPr lang="fr-CA"/>
              <a:t>Notamment car il détienne une expertise unique et très précieuse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0" name="Google Shape;390;p17: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8: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18: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Adaptations physique des espaces de travail</a:t>
            </a:r>
            <a:endParaRPr/>
          </a:p>
          <a:p>
            <a:pPr indent="0" lvl="1" marL="457200" rtl="0" algn="l">
              <a:spcBef>
                <a:spcPts val="0"/>
              </a:spcBef>
              <a:spcAft>
                <a:spcPts val="0"/>
              </a:spcAft>
              <a:buNone/>
            </a:pPr>
            <a:r>
              <a:rPr lang="fr-CA"/>
              <a:t>mobilier</a:t>
            </a:r>
            <a:endParaRPr/>
          </a:p>
          <a:p>
            <a:pPr indent="0" lvl="0" marL="0" rtl="0" algn="l">
              <a:spcBef>
                <a:spcPts val="0"/>
              </a:spcBef>
              <a:spcAft>
                <a:spcPts val="0"/>
              </a:spcAft>
              <a:buNone/>
            </a:pPr>
            <a:r>
              <a:rPr lang="fr-CA"/>
              <a:t>Accessibilité numérique</a:t>
            </a:r>
            <a:endParaRPr/>
          </a:p>
          <a:p>
            <a:pPr indent="0" lvl="1" marL="457200" rtl="0" algn="l">
              <a:spcBef>
                <a:spcPts val="0"/>
              </a:spcBef>
              <a:spcAft>
                <a:spcPts val="0"/>
              </a:spcAft>
              <a:buNone/>
            </a:pPr>
            <a:r>
              <a:rPr lang="fr-CA"/>
              <a:t>Clavier, souris</a:t>
            </a:r>
            <a:endParaRPr/>
          </a:p>
          <a:p>
            <a:pPr indent="0" lvl="1" marL="457200" rtl="0" algn="l">
              <a:spcBef>
                <a:spcPts val="0"/>
              </a:spcBef>
              <a:spcAft>
                <a:spcPts val="0"/>
              </a:spcAft>
              <a:buNone/>
            </a:pPr>
            <a:r>
              <a:rPr lang="fr-CA"/>
              <a:t>Reconnaissance vocale</a:t>
            </a:r>
            <a:endParaRPr/>
          </a:p>
          <a:p>
            <a:pPr indent="0" lvl="0" marL="0" rtl="0" algn="l">
              <a:spcBef>
                <a:spcPts val="0"/>
              </a:spcBef>
              <a:spcAft>
                <a:spcPts val="0"/>
              </a:spcAft>
              <a:buNone/>
            </a:pPr>
            <a:r>
              <a:rPr lang="fr-CA"/>
              <a:t>Soutien à la communication</a:t>
            </a:r>
            <a:endParaRPr/>
          </a:p>
          <a:p>
            <a:pPr indent="0" lvl="1" marL="457200" rtl="0" algn="l">
              <a:spcBef>
                <a:spcPts val="0"/>
              </a:spcBef>
              <a:spcAft>
                <a:spcPts val="0"/>
              </a:spcAft>
              <a:buNone/>
            </a:pPr>
            <a:r>
              <a:rPr lang="fr-CA"/>
              <a:t>Sous titrge</a:t>
            </a:r>
            <a:endParaRPr/>
          </a:p>
          <a:p>
            <a:pPr indent="0" lvl="1" marL="457200" rtl="0" algn="l">
              <a:spcBef>
                <a:spcPts val="0"/>
              </a:spcBef>
              <a:spcAft>
                <a:spcPts val="0"/>
              </a:spcAft>
              <a:buNone/>
            </a:pPr>
            <a:r>
              <a:t/>
            </a:r>
            <a:endParaRPr/>
          </a:p>
          <a:p>
            <a:pPr indent="0" lvl="0" marL="0" rtl="0" algn="l">
              <a:spcBef>
                <a:spcPts val="0"/>
              </a:spcBef>
              <a:spcAft>
                <a:spcPts val="0"/>
              </a:spcAft>
              <a:buNone/>
            </a:pPr>
            <a:r>
              <a:rPr lang="fr-CA"/>
              <a:t>Formation et sensibilisation des équipes</a:t>
            </a:r>
            <a:endParaRPr/>
          </a:p>
          <a:p>
            <a:pPr indent="0" lvl="1" marL="457200" rtl="0" algn="l">
              <a:spcBef>
                <a:spcPts val="0"/>
              </a:spcBef>
              <a:spcAft>
                <a:spcPts val="0"/>
              </a:spcAft>
              <a:buNone/>
            </a:pPr>
            <a:r>
              <a:rPr lang="fr-CA"/>
              <a:t>vr</a:t>
            </a:r>
            <a:endParaRPr/>
          </a:p>
          <a:p>
            <a:pPr indent="0" lvl="0" marL="0" rtl="0" algn="l">
              <a:spcBef>
                <a:spcPts val="0"/>
              </a:spcBef>
              <a:spcAft>
                <a:spcPts val="0"/>
              </a:spcAft>
              <a:buNone/>
            </a:pPr>
            <a:r>
              <a:rPr lang="fr-CA"/>
              <a:t>Soutien cognitif</a:t>
            </a:r>
            <a:endParaRPr/>
          </a:p>
          <a:p>
            <a:pPr indent="0" lvl="1" marL="457200" rtl="0" algn="l">
              <a:spcBef>
                <a:spcPts val="0"/>
              </a:spcBef>
              <a:spcAft>
                <a:spcPts val="0"/>
              </a:spcAft>
              <a:buNone/>
            </a:pPr>
            <a:r>
              <a:rPr lang="fr-CA"/>
              <a:t>Concentraction time timier</a:t>
            </a:r>
            <a:endParaRPr/>
          </a:p>
          <a:p>
            <a:pPr indent="0" lvl="1" marL="457200" rtl="0" algn="l">
              <a:spcBef>
                <a:spcPts val="0"/>
              </a:spcBef>
              <a:spcAft>
                <a:spcPts val="0"/>
              </a:spcAft>
              <a:buNone/>
            </a:pPr>
            <a:r>
              <a:rPr lang="fr-CA"/>
              <a:t>Gestion tache</a:t>
            </a:r>
            <a:endParaRPr/>
          </a:p>
          <a:p>
            <a:pPr indent="0" lvl="1" marL="457200" rtl="0" algn="l">
              <a:spcBef>
                <a:spcPts val="0"/>
              </a:spcBef>
              <a:spcAft>
                <a:spcPts val="0"/>
              </a:spcAft>
              <a:buNone/>
            </a:pPr>
            <a:r>
              <a:rPr lang="fr-CA"/>
              <a:t>rappels</a:t>
            </a:r>
            <a:endParaRPr/>
          </a:p>
          <a:p>
            <a:pPr indent="0" lvl="0" marL="0" rtl="0" algn="l">
              <a:spcBef>
                <a:spcPts val="0"/>
              </a:spcBef>
              <a:spcAft>
                <a:spcPts val="0"/>
              </a:spcAft>
              <a:buNone/>
            </a:pPr>
            <a:r>
              <a:rPr lang="fr-CA"/>
              <a:t>Mobilité et déplacement</a:t>
            </a:r>
            <a:endParaRPr/>
          </a:p>
          <a:p>
            <a:pPr indent="0" lvl="1" marL="457200" rtl="0" algn="l">
              <a:spcBef>
                <a:spcPts val="0"/>
              </a:spcBef>
              <a:spcAft>
                <a:spcPts val="0"/>
              </a:spcAft>
              <a:buNone/>
            </a:pPr>
            <a:r>
              <a:rPr lang="fr-CA"/>
              <a:t>Navigation </a:t>
            </a:r>
            <a:endParaRPr/>
          </a:p>
          <a:p>
            <a:pPr indent="0" lvl="0" marL="0" rtl="0" algn="l">
              <a:spcBef>
                <a:spcPts val="0"/>
              </a:spcBef>
              <a:spcAft>
                <a:spcPts val="0"/>
              </a:spcAft>
              <a:buNone/>
            </a:pPr>
            <a:r>
              <a:rPr lang="fr-CA"/>
              <a:t>Politiques et structures inclusives</a:t>
            </a:r>
            <a:endParaRPr/>
          </a:p>
          <a:p>
            <a:pPr indent="0" lvl="1" marL="457200" rtl="0" algn="l">
              <a:spcBef>
                <a:spcPts val="0"/>
              </a:spcBef>
              <a:spcAft>
                <a:spcPts val="0"/>
              </a:spcAft>
              <a:buNone/>
            </a:pPr>
            <a:r>
              <a:rPr lang="fr-CA"/>
              <a:t>Respace repos dédié</a:t>
            </a:r>
            <a:endParaRPr/>
          </a:p>
          <a:p>
            <a:pPr indent="0" lvl="1" marL="457200" rtl="0" algn="l">
              <a:spcBef>
                <a:spcPts val="0"/>
              </a:spcBef>
              <a:spcAft>
                <a:spcPts val="0"/>
              </a:spcAft>
              <a:buNone/>
            </a:pPr>
            <a:r>
              <a:rPr lang="fr-CA"/>
              <a:t>Télétravail et adaptation </a:t>
            </a:r>
            <a:endParaRPr/>
          </a:p>
          <a:p>
            <a:pPr indent="0" lvl="1" marL="457200" rtl="0" algn="l">
              <a:spcBef>
                <a:spcPts val="0"/>
              </a:spcBef>
              <a:spcAft>
                <a:spcPts val="0"/>
              </a:spcAft>
              <a:buNone/>
            </a:pPr>
            <a:r>
              <a:rPr lang="fr-CA"/>
              <a:t>Mentorat </a:t>
            </a:r>
            <a:endParaRPr/>
          </a:p>
          <a:p>
            <a:pPr indent="0" lvl="0" marL="0" rtl="0" algn="l">
              <a:spcBef>
                <a:spcPts val="0"/>
              </a:spcBef>
              <a:spcAft>
                <a:spcPts val="0"/>
              </a:spcAft>
              <a:buNone/>
            </a:pPr>
            <a:r>
              <a:t/>
            </a:r>
            <a:endParaRPr/>
          </a:p>
        </p:txBody>
      </p:sp>
      <p:sp>
        <p:nvSpPr>
          <p:cNvPr id="420" name="Google Shape;420;p18: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9: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19: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Apport des personnes en situation de handicap</a:t>
            </a:r>
            <a:endParaRPr/>
          </a:p>
          <a:p>
            <a:pPr indent="0" lvl="0" marL="0" rtl="0" algn="l">
              <a:spcBef>
                <a:spcPts val="0"/>
              </a:spcBef>
              <a:spcAft>
                <a:spcPts val="0"/>
              </a:spcAft>
              <a:buNone/>
            </a:pPr>
            <a:r>
              <a:rPr lang="fr-CA"/>
              <a:t>Apprendre ensemble Utilisation tel </a:t>
            </a:r>
            <a:endParaRPr/>
          </a:p>
          <a:p>
            <a:pPr indent="0" lvl="0" marL="0" rtl="0" algn="l">
              <a:spcBef>
                <a:spcPts val="0"/>
              </a:spcBef>
              <a:spcAft>
                <a:spcPts val="0"/>
              </a:spcAft>
              <a:buNone/>
            </a:pPr>
            <a:r>
              <a:rPr lang="fr-CA"/>
              <a:t>Sous titrage </a:t>
            </a:r>
            <a:endParaRPr/>
          </a:p>
          <a:p>
            <a:pPr indent="0" lvl="0" marL="0" rtl="0" algn="l">
              <a:spcBef>
                <a:spcPts val="0"/>
              </a:spcBef>
              <a:spcAft>
                <a:spcPts val="0"/>
              </a:spcAft>
              <a:buNone/>
            </a:pPr>
            <a:r>
              <a:t/>
            </a:r>
            <a:endParaRPr/>
          </a:p>
        </p:txBody>
      </p:sp>
      <p:sp>
        <p:nvSpPr>
          <p:cNvPr id="442" name="Google Shape;442;p19: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Clr>
                <a:schemeClr val="dk1"/>
              </a:buClr>
              <a:buSzPts val="1200"/>
              <a:buFont typeface="Calibri"/>
              <a:buNone/>
            </a:pPr>
            <a:r>
              <a:rPr lang="fr-CA"/>
              <a:t>pour moi, parler du lien entre travail, handicap, et technologie c’est parlé de la qualité de vie au travail</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fr-CA"/>
              <a:t> en 2016 j’ai appris que je vis désormais en collocation, avec une maladie incurable et dégénérative</a:t>
            </a:r>
            <a:endParaRPr/>
          </a:p>
          <a:p>
            <a:pPr indent="0" lvl="0" marL="0" rtl="0" algn="l">
              <a:spcBef>
                <a:spcPts val="0"/>
              </a:spcBef>
              <a:spcAft>
                <a:spcPts val="0"/>
              </a:spcAft>
              <a:buClr>
                <a:schemeClr val="dk1"/>
              </a:buClr>
              <a:buSzPts val="1200"/>
              <a:buFont typeface="Calibri"/>
              <a:buNone/>
            </a:pPr>
            <a:r>
              <a:rPr lang="fr-CA"/>
              <a:t>Cela a pas mal bousculé ma vie, mon corps est aussi dans un sens ma santé mentale</a:t>
            </a:r>
            <a:endParaRPr/>
          </a:p>
          <a:p>
            <a:pPr indent="0" lvl="0" marL="0" rtl="0" algn="l">
              <a:spcBef>
                <a:spcPts val="0"/>
              </a:spcBef>
              <a:spcAft>
                <a:spcPts val="0"/>
              </a:spcAft>
              <a:buClr>
                <a:schemeClr val="dk1"/>
              </a:buClr>
              <a:buSzPts val="1200"/>
              <a:buFont typeface="Calibri"/>
              <a:buNone/>
            </a:pPr>
            <a:r>
              <a:rPr lang="fr-CA"/>
              <a:t>Cela a un impact sur la mobilité, des douleurs, de la fatigue chronique, une charge mentale conséquente</a:t>
            </a:r>
            <a:endParaRPr/>
          </a:p>
          <a:p>
            <a:pPr indent="0" lvl="0" marL="0" rtl="0" algn="l">
              <a:spcBef>
                <a:spcPts val="0"/>
              </a:spcBef>
              <a:spcAft>
                <a:spcPts val="0"/>
              </a:spcAft>
              <a:buClr>
                <a:schemeClr val="dk1"/>
              </a:buClr>
              <a:buSzPts val="1200"/>
              <a:buFont typeface="Calibri"/>
              <a:buNone/>
            </a:pPr>
            <a:r>
              <a:rPr lang="fr-CA"/>
              <a:t>La gestion de la maladie est un travail à temps plein</a:t>
            </a:r>
            <a:endParaRPr/>
          </a:p>
          <a:p>
            <a:pPr indent="0" lvl="0" marL="0" rtl="0" algn="l">
              <a:spcBef>
                <a:spcPts val="0"/>
              </a:spcBef>
              <a:spcAft>
                <a:spcPts val="0"/>
              </a:spcAft>
              <a:buClr>
                <a:schemeClr val="dk1"/>
              </a:buClr>
              <a:buSzPts val="1200"/>
              <a:buFont typeface="Calibri"/>
              <a:buNone/>
            </a:pPr>
            <a:r>
              <a:rPr lang="fr-CA"/>
              <a:t>Je suis d’ailleurs en arrêt travail</a:t>
            </a:r>
            <a:endParaRPr/>
          </a:p>
        </p:txBody>
      </p:sp>
      <p:sp>
        <p:nvSpPr>
          <p:cNvPr id="115" name="Google Shape;115;p2: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0: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20: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454" name="Google Shape;454;p20: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1: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1: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marR="0" rtl="0" algn="l">
              <a:lnSpc>
                <a:spcPct val="100000"/>
              </a:lnSpc>
              <a:spcBef>
                <a:spcPts val="0"/>
              </a:spcBef>
              <a:spcAft>
                <a:spcPts val="0"/>
              </a:spcAft>
              <a:buClr>
                <a:schemeClr val="dk1"/>
              </a:buClr>
              <a:buSzPts val="1200"/>
              <a:buFont typeface="Calibri"/>
              <a:buNone/>
            </a:pPr>
            <a:r>
              <a:rPr lang="fr-CA"/>
              <a:t>Les 11 catégories de handicaps selon Statistique Canada sont les suivantes1:</a:t>
            </a:r>
            <a:endParaRPr/>
          </a:p>
          <a:p>
            <a:pPr indent="0" lvl="0" marL="0" rtl="0" algn="l">
              <a:spcBef>
                <a:spcPts val="0"/>
              </a:spcBef>
              <a:spcAft>
                <a:spcPts val="0"/>
              </a:spcAft>
              <a:buNone/>
            </a:pPr>
            <a:r>
              <a:t/>
            </a:r>
            <a:endParaRPr/>
          </a:p>
        </p:txBody>
      </p:sp>
      <p:sp>
        <p:nvSpPr>
          <p:cNvPr id="469" name="Google Shape;469;p21: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2:notes"/>
          <p:cNvSpPr txBox="1"/>
          <p:nvPr>
            <p:ph idx="1" type="body"/>
          </p:nvPr>
        </p:nvSpPr>
        <p:spPr>
          <a:xfrm>
            <a:off x="923608" y="3373754"/>
            <a:ext cx="7388860" cy="2760346"/>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499" name="Google Shape;499;p22: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3:notes"/>
          <p:cNvSpPr txBox="1"/>
          <p:nvPr>
            <p:ph idx="1" type="body"/>
          </p:nvPr>
        </p:nvSpPr>
        <p:spPr>
          <a:xfrm>
            <a:off x="923608" y="3373754"/>
            <a:ext cx="7388860" cy="2760346"/>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509" name="Google Shape;509;p23: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4: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24: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Poser sa canne</a:t>
            </a:r>
            <a:endParaRPr/>
          </a:p>
        </p:txBody>
      </p:sp>
      <p:sp>
        <p:nvSpPr>
          <p:cNvPr id="521" name="Google Shape;521;p24: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5: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5: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IA</a:t>
            </a:r>
            <a:endParaRPr/>
          </a:p>
          <a:p>
            <a:pPr indent="0" lvl="1" marL="457200" rtl="0" algn="l">
              <a:spcBef>
                <a:spcPts val="0"/>
              </a:spcBef>
              <a:spcAft>
                <a:spcPts val="0"/>
              </a:spcAft>
              <a:buNone/>
            </a:pPr>
            <a:r>
              <a:rPr lang="fr-CA"/>
              <a:t>Sous titrage , transcription </a:t>
            </a:r>
            <a:endParaRPr/>
          </a:p>
          <a:p>
            <a:pPr indent="0" lvl="0" marL="0" rtl="0" algn="l">
              <a:spcBef>
                <a:spcPts val="0"/>
              </a:spcBef>
              <a:spcAft>
                <a:spcPts val="0"/>
              </a:spcAft>
              <a:buNone/>
            </a:pPr>
            <a:r>
              <a:t/>
            </a:r>
            <a:endParaRPr/>
          </a:p>
        </p:txBody>
      </p:sp>
      <p:sp>
        <p:nvSpPr>
          <p:cNvPr id="547" name="Google Shape;547;p25: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6: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26: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marR="0" rtl="0" algn="l">
              <a:lnSpc>
                <a:spcPct val="100000"/>
              </a:lnSpc>
              <a:spcBef>
                <a:spcPts val="0"/>
              </a:spcBef>
              <a:spcAft>
                <a:spcPts val="0"/>
              </a:spcAft>
              <a:buClr>
                <a:schemeClr val="dk1"/>
              </a:buClr>
              <a:buSzPts val="1200"/>
              <a:buFont typeface="Calibri"/>
              <a:buNone/>
            </a:pPr>
            <a:r>
              <a:rPr lang="fr-CA"/>
              <a:t>Responsabilité et imputabilité</a:t>
            </a:r>
            <a:endParaRPr/>
          </a:p>
          <a:p>
            <a:pPr indent="0" lvl="0" marL="0" rtl="0" algn="l">
              <a:spcBef>
                <a:spcPts val="0"/>
              </a:spcBef>
              <a:spcAft>
                <a:spcPts val="0"/>
              </a:spcAft>
              <a:buNone/>
            </a:pPr>
            <a:r>
              <a:t/>
            </a:r>
            <a:endParaRPr/>
          </a:p>
        </p:txBody>
      </p:sp>
      <p:sp>
        <p:nvSpPr>
          <p:cNvPr id="565" name="Google Shape;565;p26: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3: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Engourdissements main – handicap invisible</a:t>
            </a:r>
            <a:endParaRPr/>
          </a:p>
          <a:p>
            <a:pPr indent="0" lvl="0" marL="0" rtl="0" algn="l">
              <a:spcBef>
                <a:spcPts val="0"/>
              </a:spcBef>
              <a:spcAft>
                <a:spcPts val="0"/>
              </a:spcAft>
              <a:buNone/>
            </a:pPr>
            <a:r>
              <a:rPr lang="fr-CA"/>
              <a:t>Mobilité jambe – archer avec une canne, une orthèse</a:t>
            </a:r>
            <a:endParaRPr/>
          </a:p>
          <a:p>
            <a:pPr indent="0" lvl="0" marL="0" rtl="0" algn="l">
              <a:spcBef>
                <a:spcPts val="0"/>
              </a:spcBef>
              <a:spcAft>
                <a:spcPts val="0"/>
              </a:spcAft>
              <a:buNone/>
            </a:pPr>
            <a:r>
              <a:rPr lang="fr-CA"/>
              <a:t>Douleurs – électrostimulation impression 3D méditation pleine conscience respiration cohérence cardiaque</a:t>
            </a:r>
            <a:endParaRPr/>
          </a:p>
          <a:p>
            <a:pPr indent="0" lvl="0" marL="0" rtl="0" algn="l">
              <a:spcBef>
                <a:spcPts val="0"/>
              </a:spcBef>
              <a:spcAft>
                <a:spcPts val="0"/>
              </a:spcAft>
              <a:buNone/>
            </a:pPr>
            <a:r>
              <a:rPr lang="fr-CA"/>
              <a:t>Fatigue – Concentration, gestion de l’énergie des priorités,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On m'a demandé de partager</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fr-CA"/>
              <a:t>Travail</a:t>
            </a:r>
            <a:endParaRPr/>
          </a:p>
          <a:p>
            <a:pPr indent="0" lvl="1" marL="457200" rtl="0" algn="l">
              <a:spcBef>
                <a:spcPts val="0"/>
              </a:spcBef>
              <a:spcAft>
                <a:spcPts val="0"/>
              </a:spcAft>
              <a:buNone/>
            </a:pPr>
            <a:r>
              <a:rPr lang="fr-CA"/>
              <a:t>Transfert de connaissances</a:t>
            </a:r>
            <a:endParaRPr/>
          </a:p>
          <a:p>
            <a:pPr indent="0" lvl="1" marL="457200" rtl="0" algn="l">
              <a:spcBef>
                <a:spcPts val="0"/>
              </a:spcBef>
              <a:spcAft>
                <a:spcPts val="0"/>
              </a:spcAft>
              <a:buNone/>
            </a:pPr>
            <a:r>
              <a:rPr lang="fr-CA"/>
              <a:t>Gestion des savoirs</a:t>
            </a:r>
            <a:endParaRPr/>
          </a:p>
          <a:p>
            <a:pPr indent="0" lvl="1" marL="457200" rtl="0" algn="l">
              <a:spcBef>
                <a:spcPts val="0"/>
              </a:spcBef>
              <a:spcAft>
                <a:spcPts val="0"/>
              </a:spcAft>
              <a:buNone/>
            </a:pPr>
            <a:r>
              <a:rPr lang="fr-CA"/>
              <a:t>Apprentissages organisationnels</a:t>
            </a:r>
            <a:endParaRPr/>
          </a:p>
          <a:p>
            <a:pPr indent="0" lvl="1" marL="457200" rtl="0" algn="l">
              <a:spcBef>
                <a:spcPts val="0"/>
              </a:spcBef>
              <a:spcAft>
                <a:spcPts val="0"/>
              </a:spcAft>
              <a:buNone/>
            </a:pPr>
            <a:r>
              <a:rPr lang="fr-CA"/>
              <a:t>Relations avec les usagers</a:t>
            </a:r>
            <a:endParaRPr/>
          </a:p>
          <a:p>
            <a:pPr indent="0" lvl="0" marL="0" rtl="0" algn="l">
              <a:spcBef>
                <a:spcPts val="0"/>
              </a:spcBef>
              <a:spcAft>
                <a:spcPts val="0"/>
              </a:spcAft>
              <a:buNone/>
            </a:pPr>
            <a:r>
              <a:t/>
            </a:r>
            <a:endParaRPr/>
          </a:p>
        </p:txBody>
      </p:sp>
      <p:sp>
        <p:nvSpPr>
          <p:cNvPr id="131" name="Google Shape;131;p3: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4: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on va tous avoir à un moment donné des enjeux de mobilité ou des enjeux cognitifs</a:t>
            </a:r>
            <a:endParaRPr/>
          </a:p>
          <a:p>
            <a:pPr indent="0" lvl="0" marL="0" rtl="0" algn="l">
              <a:spcBef>
                <a:spcPts val="0"/>
              </a:spcBef>
              <a:spcAft>
                <a:spcPts val="0"/>
              </a:spcAft>
              <a:buNone/>
            </a:pPr>
            <a:r>
              <a:rPr lang="fr-CA"/>
              <a:t>C’est juste une question de temps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Selon l’enquête de statistique Canada sur l’incapacité 2022 27 % des Canadiens âgés de 15 ans et plus déclarent une incapacité limitant leurs activités quotidiennes contre 22 % en 2017</a:t>
            </a:r>
            <a:endParaRPr/>
          </a:p>
          <a:p>
            <a:pPr indent="0" lvl="0" marL="0" rtl="0" algn="l">
              <a:spcBef>
                <a:spcPts val="0"/>
              </a:spcBef>
              <a:spcAft>
                <a:spcPts val="0"/>
              </a:spcAft>
              <a:buNone/>
            </a:pPr>
            <a:r>
              <a:rPr lang="fr-CA"/>
              <a:t>Aussi 62 % des adultes en âge de travailler et n’en une incapacité occuper un emploi en 2022 contre 78 % des personnes sans incapacité</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Parmi les catégories de handicap selon statistique Canada dans leur enquête de 2022 sur les incapacités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6" name="Google Shape;166;p4: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txBox="1"/>
          <p:nvPr>
            <p:ph idx="1" type="body"/>
          </p:nvPr>
        </p:nvSpPr>
        <p:spPr>
          <a:xfrm>
            <a:off x="923608" y="3373754"/>
            <a:ext cx="7388860" cy="2760346"/>
          </a:xfrm>
          <a:prstGeom prst="rect">
            <a:avLst/>
          </a:prstGeom>
        </p:spPr>
        <p:txBody>
          <a:bodyPr anchorCtr="0" anchor="t" bIns="46400" lIns="92825" spcFirstLastPara="1" rIns="92825" wrap="square" tIns="46400">
            <a:noAutofit/>
          </a:bodyPr>
          <a:lstStyle/>
          <a:p>
            <a:pPr indent="0" lvl="0" marL="0" rtl="0" algn="l">
              <a:spcBef>
                <a:spcPts val="0"/>
              </a:spcBef>
              <a:spcAft>
                <a:spcPts val="0"/>
              </a:spcAft>
              <a:buNone/>
            </a:pPr>
            <a:r>
              <a:t/>
            </a:r>
            <a:endParaRPr/>
          </a:p>
        </p:txBody>
      </p:sp>
      <p:sp>
        <p:nvSpPr>
          <p:cNvPr id="187" name="Google Shape;187;p5: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6: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Porte-mine de menuisier</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Imprimante 3D vers 2010 pour le grand public</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Casques meta oculus rift 2016 </a:t>
            </a:r>
            <a:endParaRPr/>
          </a:p>
          <a:p>
            <a:pPr indent="0" lvl="0" marL="0" rtl="0" algn="l">
              <a:spcBef>
                <a:spcPts val="0"/>
              </a:spcBef>
              <a:spcAft>
                <a:spcPts val="0"/>
              </a:spcAft>
              <a:buNone/>
            </a:pPr>
            <a:r>
              <a:rPr lang="fr-CA"/>
              <a:t>Quest 3 700 + sangle 100+ + silicone </a:t>
            </a:r>
            <a:br>
              <a:rPr lang="fr-CA"/>
            </a:br>
            <a:r>
              <a:rPr lang="fr-CA"/>
              <a:t>+abonnement 50 = 1000 tout compris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Les délais d'appropriation comme système de santé</a:t>
            </a:r>
            <a:endParaRPr/>
          </a:p>
          <a:p>
            <a:pPr indent="0" lvl="0" marL="0" rtl="0" algn="l">
              <a:spcBef>
                <a:spcPts val="0"/>
              </a:spcBef>
              <a:spcAft>
                <a:spcPts val="0"/>
              </a:spcAft>
              <a:buNone/>
            </a:pPr>
            <a:r>
              <a:rPr lang="fr-CA"/>
              <a:t>opportunité car le milieu du travail est souvent plus agile</a:t>
            </a:r>
            <a:endParaRPr/>
          </a:p>
          <a:p>
            <a:pPr indent="0" lvl="0" marL="0" rtl="0" algn="l">
              <a:spcBef>
                <a:spcPts val="0"/>
              </a:spcBef>
              <a:spcAft>
                <a:spcPts val="0"/>
              </a:spcAft>
              <a:buNone/>
            </a:pPr>
            <a:r>
              <a:rPr lang="fr-CA"/>
              <a:t>peut faire une différence</a:t>
            </a:r>
            <a:endParaRPr/>
          </a:p>
        </p:txBody>
      </p:sp>
      <p:sp>
        <p:nvSpPr>
          <p:cNvPr id="203" name="Google Shape;203;p6: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7: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7: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Adaptation et réadaptation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R4encofcer compétences</a:t>
            </a:r>
            <a:endParaRPr/>
          </a:p>
          <a:p>
            <a:pPr indent="0" lvl="0" marL="0" rtl="0" algn="l">
              <a:spcBef>
                <a:spcPts val="0"/>
              </a:spcBef>
              <a:spcAft>
                <a:spcPts val="0"/>
              </a:spcAft>
              <a:buNone/>
            </a:pPr>
            <a:r>
              <a:rPr lang="fr-CA"/>
              <a:t>Assouyolir ^pratiques – flexuble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Flexion de l’avant-bras </a:t>
            </a:r>
            <a:endParaRPr/>
          </a:p>
          <a:p>
            <a:pPr indent="-171450" lvl="0" marL="171450" rtl="0" algn="l">
              <a:spcBef>
                <a:spcPts val="0"/>
              </a:spcBef>
              <a:spcAft>
                <a:spcPts val="0"/>
              </a:spcAft>
              <a:buClr>
                <a:schemeClr val="dk1"/>
              </a:buClr>
              <a:buSzPts val="1200"/>
              <a:buFont typeface="Arial"/>
              <a:buChar char="•"/>
            </a:pPr>
            <a:r>
              <a:rPr lang="fr-CA"/>
              <a:t>biceps contracté</a:t>
            </a:r>
            <a:endParaRPr/>
          </a:p>
          <a:p>
            <a:pPr indent="-171450" lvl="0" marL="171450" rtl="0" algn="l">
              <a:spcBef>
                <a:spcPts val="0"/>
              </a:spcBef>
              <a:spcAft>
                <a:spcPts val="0"/>
              </a:spcAft>
              <a:buClr>
                <a:schemeClr val="dk1"/>
              </a:buClr>
              <a:buSzPts val="1200"/>
              <a:buFont typeface="Arial"/>
              <a:buChar char="•"/>
            </a:pPr>
            <a:r>
              <a:rPr lang="fr-CA"/>
              <a:t>triceps décontracté</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fr-CA"/>
              <a:t>Être en mouvement s’adapter et se réadapter</a:t>
            </a:r>
            <a:endParaRPr/>
          </a:p>
          <a:p>
            <a:pPr indent="0" lvl="0" marL="0" rtl="0" algn="l">
              <a:spcBef>
                <a:spcPts val="0"/>
              </a:spcBef>
              <a:spcAft>
                <a:spcPts val="0"/>
              </a:spcAft>
              <a:buNone/>
            </a:pPr>
            <a:r>
              <a:rPr lang="fr-CA"/>
              <a:t>Continium de sens </a:t>
            </a:r>
            <a:endParaRPr/>
          </a:p>
          <a:p>
            <a:pPr indent="0" lvl="0" marL="0" rtl="0" algn="l">
              <a:spcBef>
                <a:spcPts val="0"/>
              </a:spcBef>
              <a:spcAft>
                <a:spcPts val="0"/>
              </a:spcAft>
              <a:buNone/>
            </a:pPr>
            <a:r>
              <a:rPr lang="fr-CA"/>
              <a:t>Les organisations sont des organismes </a:t>
            </a:r>
            <a:endParaRPr/>
          </a:p>
          <a:p>
            <a:pPr indent="0" lvl="0" marL="0" rtl="0" algn="l">
              <a:spcBef>
                <a:spcPts val="0"/>
              </a:spcBef>
              <a:spcAft>
                <a:spcPts val="0"/>
              </a:spcAft>
              <a:buNone/>
            </a:pPr>
            <a:r>
              <a:rPr lang="fr-CA" sz="1200">
                <a:solidFill>
                  <a:srgbClr val="000000"/>
                </a:solidFill>
                <a:latin typeface="Calibri"/>
                <a:ea typeface="Calibri"/>
                <a:cs typeface="Calibri"/>
                <a:sym typeface="Calibri"/>
              </a:rPr>
              <a:t>Besoin de développement des compétences des organisations - transformation des milieux de travail</a:t>
            </a:r>
            <a:endParaRPr/>
          </a:p>
          <a:p>
            <a:pPr indent="-95250" lvl="0" marL="171450" rtl="0" algn="l">
              <a:spcBef>
                <a:spcPts val="0"/>
              </a:spcBef>
              <a:spcAft>
                <a:spcPts val="0"/>
              </a:spcAft>
              <a:buClr>
                <a:schemeClr val="dk1"/>
              </a:buClr>
              <a:buSzPts val="1200"/>
              <a:buFont typeface="Arial"/>
              <a:buNone/>
            </a:pPr>
            <a:r>
              <a:t/>
            </a:r>
            <a:endParaRPr/>
          </a:p>
        </p:txBody>
      </p:sp>
      <p:sp>
        <p:nvSpPr>
          <p:cNvPr id="221" name="Google Shape;221;p7: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8: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171450" lvl="0" marL="171450" rtl="0" algn="l">
              <a:spcBef>
                <a:spcPts val="0"/>
              </a:spcBef>
              <a:spcAft>
                <a:spcPts val="0"/>
              </a:spcAft>
              <a:buClr>
                <a:schemeClr val="dk1"/>
              </a:buClr>
              <a:buSzPts val="1200"/>
              <a:buFont typeface="Arial"/>
              <a:buChar char="•"/>
            </a:pPr>
            <a:r>
              <a:rPr lang="fr-CA"/>
              <a:t>Microsoft to do dans la suite Microsoft disponible sur téléphone sur le délateur en lien avec Outlook sur la gestion des priorités</a:t>
            </a:r>
            <a:endParaRPr/>
          </a:p>
          <a:p>
            <a:pPr indent="-171450" lvl="0" marL="171450" rtl="0" algn="l">
              <a:spcBef>
                <a:spcPts val="0"/>
              </a:spcBef>
              <a:spcAft>
                <a:spcPts val="0"/>
              </a:spcAft>
              <a:buClr>
                <a:schemeClr val="dk1"/>
              </a:buClr>
              <a:buSzPts val="1200"/>
              <a:buFont typeface="Arial"/>
              <a:buChar char="•"/>
            </a:pPr>
            <a:r>
              <a:rPr lang="fr-CA"/>
              <a:t>time timer : visualisation du temps utilisé par des enseignants dans des contextes d’éducation spécialisée</a:t>
            </a:r>
            <a:endParaRPr/>
          </a:p>
          <a:p>
            <a:pPr indent="-171450" lvl="0" marL="171450" rtl="0" algn="l">
              <a:spcBef>
                <a:spcPts val="0"/>
              </a:spcBef>
              <a:spcAft>
                <a:spcPts val="0"/>
              </a:spcAft>
              <a:buClr>
                <a:schemeClr val="dk1"/>
              </a:buClr>
              <a:buSzPts val="1200"/>
              <a:buFont typeface="Arial"/>
              <a:buChar char="•"/>
            </a:pPr>
            <a:r>
              <a:rPr lang="fr-CA"/>
              <a:t>Casque à conduction osseuse utilisée par des sportifs pour courir tout en ayant conscience de leur environnement</a:t>
            </a:r>
            <a:endParaRPr/>
          </a:p>
          <a:p>
            <a:pPr indent="-171450" lvl="0" marL="171450" rtl="0" algn="l">
              <a:spcBef>
                <a:spcPts val="0"/>
              </a:spcBef>
              <a:spcAft>
                <a:spcPts val="0"/>
              </a:spcAft>
              <a:buClr>
                <a:schemeClr val="dk1"/>
              </a:buClr>
              <a:buSzPts val="1200"/>
              <a:buFont typeface="Arial"/>
              <a:buChar char="•"/>
            </a:pPr>
            <a:r>
              <a:rPr lang="fr-CA"/>
              <a:t>Logiciel de reconnaissance vocale qui permet de dicter mais aussi de contrôler son ordinateur, reconnaissance vocale intégrée à une dose et dans toute la suite Office désormais</a:t>
            </a:r>
            <a:endParaRPr/>
          </a:p>
          <a:p>
            <a:pPr indent="-171450" lvl="0" marL="171450" rtl="0" algn="l">
              <a:spcBef>
                <a:spcPts val="0"/>
              </a:spcBef>
              <a:spcAft>
                <a:spcPts val="0"/>
              </a:spcAft>
              <a:buClr>
                <a:schemeClr val="dk1"/>
              </a:buClr>
              <a:buSzPts val="1200"/>
              <a:buFont typeface="Arial"/>
              <a:buChar char="•"/>
            </a:pPr>
            <a:r>
              <a:rPr lang="fr-CA"/>
              <a:t>Clavier Google sur les téléphones et les tablettes très efficaces pour la reconnaissance vocale et particulièrement avec les appareils de la marque Google, les pixels qui ne sont pas toujours disponibles dans les environnements de travail alors que leur est peu élevé comparativement à bien d’autres téléphones achetés par les organisations</a:t>
            </a:r>
            <a:endParaRPr/>
          </a:p>
        </p:txBody>
      </p:sp>
      <p:sp>
        <p:nvSpPr>
          <p:cNvPr id="238" name="Google Shape;238;p8: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p:nvPr>
            <p:ph idx="2" type="sldImg"/>
          </p:nvPr>
        </p:nvSpPr>
        <p:spPr>
          <a:xfrm>
            <a:off x="2516188" y="876300"/>
            <a:ext cx="4203700" cy="2365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9:notes"/>
          <p:cNvSpPr txBox="1"/>
          <p:nvPr>
            <p:ph idx="1" type="body"/>
          </p:nvPr>
        </p:nvSpPr>
        <p:spPr>
          <a:xfrm>
            <a:off x="923608" y="3373754"/>
            <a:ext cx="7388860" cy="2760346"/>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None/>
            </a:pPr>
            <a:r>
              <a:rPr lang="fr-CA"/>
              <a:t>Autonomie </a:t>
            </a:r>
            <a:endParaRPr/>
          </a:p>
          <a:p>
            <a:pPr indent="0" lvl="0" marL="0" rtl="0" algn="l">
              <a:spcBef>
                <a:spcPts val="0"/>
              </a:spcBef>
              <a:spcAft>
                <a:spcPts val="0"/>
              </a:spcAft>
              <a:buNone/>
            </a:pPr>
            <a:r>
              <a:rPr lang="fr-CA"/>
              <a:t>Nous sommes les experts de nos besoins </a:t>
            </a:r>
            <a:endParaRPr/>
          </a:p>
          <a:p>
            <a:pPr indent="0" lvl="0" marL="0" rtl="0" algn="l">
              <a:spcBef>
                <a:spcPts val="0"/>
              </a:spcBef>
              <a:spcAft>
                <a:spcPts val="0"/>
              </a:spcAft>
              <a:buNone/>
            </a:pPr>
            <a:r>
              <a:t/>
            </a:r>
            <a:endParaRPr/>
          </a:p>
        </p:txBody>
      </p:sp>
      <p:sp>
        <p:nvSpPr>
          <p:cNvPr id="262" name="Google Shape;262;p9:notes"/>
          <p:cNvSpPr txBox="1"/>
          <p:nvPr>
            <p:ph idx="12" type="sldNum"/>
          </p:nvPr>
        </p:nvSpPr>
        <p:spPr>
          <a:xfrm>
            <a:off x="5231639" y="6658664"/>
            <a:ext cx="4002299" cy="351736"/>
          </a:xfrm>
          <a:prstGeom prst="rect">
            <a:avLst/>
          </a:prstGeom>
          <a:noFill/>
          <a:ln>
            <a:noFill/>
          </a:ln>
        </p:spPr>
        <p:txBody>
          <a:bodyPr anchorCtr="0" anchor="b" bIns="46400" lIns="92825" spcFirstLastPara="1" rIns="92825" wrap="square" tIns="464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8" name="Shape 18"/>
        <p:cNvGrpSpPr/>
        <p:nvPr/>
      </p:nvGrpSpPr>
      <p:grpSpPr>
        <a:xfrm>
          <a:off x="0" y="0"/>
          <a:ext cx="0" cy="0"/>
          <a:chOff x="0" y="0"/>
          <a:chExt cx="0" cy="0"/>
        </a:xfrm>
      </p:grpSpPr>
      <p:sp>
        <p:nvSpPr>
          <p:cNvPr id="19" name="Google Shape;19;p28"/>
          <p:cNvSpPr/>
          <p:nvPr/>
        </p:nvSpPr>
        <p:spPr>
          <a:xfrm>
            <a:off x="446534" y="3085765"/>
            <a:ext cx="11262866" cy="3304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8"/>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8"/>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p:txBody>
      </p:sp>
      <p:sp>
        <p:nvSpPr>
          <p:cNvPr id="22" name="Google Shape;22;p28"/>
          <p:cNvSpPr txBox="1"/>
          <p:nvPr>
            <p:ph idx="10" type="dt"/>
          </p:nvPr>
        </p:nvSpPr>
        <p:spPr>
          <a:xfrm>
            <a:off x="7605951" y="5956137"/>
            <a:ext cx="284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8"/>
          <p:cNvSpPr txBox="1"/>
          <p:nvPr>
            <p:ph idx="12" type="sldNum"/>
          </p:nvPr>
        </p:nvSpPr>
        <p:spPr>
          <a:xfrm>
            <a:off x="10558300" y="5956137"/>
            <a:ext cx="101644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900" u="none" cap="none" strike="noStrike">
                <a:solidFill>
                  <a:srgbClr val="2D58AC"/>
                </a:solidFill>
                <a:latin typeface="Gill Sans"/>
                <a:ea typeface="Gill Sans"/>
                <a:cs typeface="Gill Sans"/>
                <a:sym typeface="Gill Sans"/>
              </a:defRPr>
            </a:lvl1pPr>
            <a:lvl2pPr indent="0" lvl="1" marL="0" marR="0" algn="r">
              <a:spcBef>
                <a:spcPts val="0"/>
              </a:spcBef>
              <a:buNone/>
              <a:defRPr b="0" i="0" sz="900" u="none" cap="none" strike="noStrike">
                <a:solidFill>
                  <a:srgbClr val="2D58AC"/>
                </a:solidFill>
                <a:latin typeface="Gill Sans"/>
                <a:ea typeface="Gill Sans"/>
                <a:cs typeface="Gill Sans"/>
                <a:sym typeface="Gill Sans"/>
              </a:defRPr>
            </a:lvl2pPr>
            <a:lvl3pPr indent="0" lvl="2" marL="0" marR="0" algn="r">
              <a:spcBef>
                <a:spcPts val="0"/>
              </a:spcBef>
              <a:buNone/>
              <a:defRPr b="0" i="0" sz="900" u="none" cap="none" strike="noStrike">
                <a:solidFill>
                  <a:srgbClr val="2D58AC"/>
                </a:solidFill>
                <a:latin typeface="Gill Sans"/>
                <a:ea typeface="Gill Sans"/>
                <a:cs typeface="Gill Sans"/>
                <a:sym typeface="Gill Sans"/>
              </a:defRPr>
            </a:lvl3pPr>
            <a:lvl4pPr indent="0" lvl="3" marL="0" marR="0" algn="r">
              <a:spcBef>
                <a:spcPts val="0"/>
              </a:spcBef>
              <a:buNone/>
              <a:defRPr b="0" i="0" sz="900" u="none" cap="none" strike="noStrike">
                <a:solidFill>
                  <a:srgbClr val="2D58AC"/>
                </a:solidFill>
                <a:latin typeface="Gill Sans"/>
                <a:ea typeface="Gill Sans"/>
                <a:cs typeface="Gill Sans"/>
                <a:sym typeface="Gill Sans"/>
              </a:defRPr>
            </a:lvl4pPr>
            <a:lvl5pPr indent="0" lvl="4" marL="0" marR="0" algn="r">
              <a:spcBef>
                <a:spcPts val="0"/>
              </a:spcBef>
              <a:buNone/>
              <a:defRPr b="0" i="0" sz="900" u="none" cap="none" strike="noStrike">
                <a:solidFill>
                  <a:srgbClr val="2D58AC"/>
                </a:solidFill>
                <a:latin typeface="Gill Sans"/>
                <a:ea typeface="Gill Sans"/>
                <a:cs typeface="Gill Sans"/>
                <a:sym typeface="Gill Sans"/>
              </a:defRPr>
            </a:lvl5pPr>
            <a:lvl6pPr indent="0" lvl="5" marL="0" marR="0" algn="r">
              <a:spcBef>
                <a:spcPts val="0"/>
              </a:spcBef>
              <a:buNone/>
              <a:defRPr b="0" i="0" sz="900" u="none" cap="none" strike="noStrike">
                <a:solidFill>
                  <a:srgbClr val="2D58AC"/>
                </a:solidFill>
                <a:latin typeface="Gill Sans"/>
                <a:ea typeface="Gill Sans"/>
                <a:cs typeface="Gill Sans"/>
                <a:sym typeface="Gill Sans"/>
              </a:defRPr>
            </a:lvl6pPr>
            <a:lvl7pPr indent="0" lvl="6" marL="0" marR="0" algn="r">
              <a:spcBef>
                <a:spcPts val="0"/>
              </a:spcBef>
              <a:buNone/>
              <a:defRPr b="0" i="0" sz="900" u="none" cap="none" strike="noStrike">
                <a:solidFill>
                  <a:srgbClr val="2D58AC"/>
                </a:solidFill>
                <a:latin typeface="Gill Sans"/>
                <a:ea typeface="Gill Sans"/>
                <a:cs typeface="Gill Sans"/>
                <a:sym typeface="Gill Sans"/>
              </a:defRPr>
            </a:lvl7pPr>
            <a:lvl8pPr indent="0" lvl="7" marL="0" marR="0" algn="r">
              <a:spcBef>
                <a:spcPts val="0"/>
              </a:spcBef>
              <a:buNone/>
              <a:defRPr b="0" i="0" sz="900" u="none" cap="none" strike="noStrike">
                <a:solidFill>
                  <a:srgbClr val="2D58AC"/>
                </a:solidFill>
                <a:latin typeface="Gill Sans"/>
                <a:ea typeface="Gill Sans"/>
                <a:cs typeface="Gill Sans"/>
                <a:sym typeface="Gill Sans"/>
              </a:defRPr>
            </a:lvl8pPr>
            <a:lvl9pPr indent="0" lvl="8" marL="0" marR="0" algn="r">
              <a:spcBef>
                <a:spcPts val="0"/>
              </a:spcBef>
              <a:buNone/>
              <a:defRPr b="0" i="0" sz="900" u="none" cap="none" strike="noStrike">
                <a:solidFill>
                  <a:srgbClr val="2D58A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83" name="Shape 83"/>
        <p:cNvGrpSpPr/>
        <p:nvPr/>
      </p:nvGrpSpPr>
      <p:grpSpPr>
        <a:xfrm>
          <a:off x="0" y="0"/>
          <a:ext cx="0" cy="0"/>
          <a:chOff x="0" y="0"/>
          <a:chExt cx="0" cy="0"/>
        </a:xfrm>
      </p:grpSpPr>
      <p:sp>
        <p:nvSpPr>
          <p:cNvPr id="84" name="Google Shape;84;p37"/>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7"/>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7"/>
          <p:cNvSpPr txBox="1"/>
          <p:nvPr>
            <p:ph idx="1" type="body"/>
          </p:nvPr>
        </p:nvSpPr>
        <p:spPr>
          <a:xfrm rot="5400000">
            <a:off x="4323407" y="-1428604"/>
            <a:ext cx="3522794" cy="11052008"/>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22072" lvl="1" marL="914400" algn="l">
              <a:spcBef>
                <a:spcPts val="600"/>
              </a:spcBef>
              <a:spcAft>
                <a:spcPts val="0"/>
              </a:spcAft>
              <a:buSzPts val="1472"/>
              <a:buChar char="◼"/>
              <a:defRPr/>
            </a:lvl2pPr>
            <a:lvl3pPr indent="-310388" lvl="2" marL="1371600" algn="l">
              <a:spcBef>
                <a:spcPts val="600"/>
              </a:spcBef>
              <a:spcAft>
                <a:spcPts val="0"/>
              </a:spcAft>
              <a:buSzPts val="1288"/>
              <a:buChar char="◼"/>
              <a:defRPr/>
            </a:lvl3pPr>
            <a:lvl4pPr indent="-298703" lvl="3" marL="1828800" algn="l">
              <a:spcBef>
                <a:spcPts val="600"/>
              </a:spcBef>
              <a:spcAft>
                <a:spcPts val="0"/>
              </a:spcAft>
              <a:buSzPts val="1104"/>
              <a:buChar char="◼"/>
              <a:defRPr/>
            </a:lvl4pPr>
            <a:lvl5pPr indent="-298704" lvl="4" marL="2286000" algn="l">
              <a:spcBef>
                <a:spcPts val="600"/>
              </a:spcBef>
              <a:spcAft>
                <a:spcPts val="0"/>
              </a:spcAft>
              <a:buSzPts val="1104"/>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87" name="Google Shape;87;p37"/>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7"/>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7"/>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90" name="Shape 90"/>
        <p:cNvGrpSpPr/>
        <p:nvPr/>
      </p:nvGrpSpPr>
      <p:grpSpPr>
        <a:xfrm>
          <a:off x="0" y="0"/>
          <a:ext cx="0" cy="0"/>
          <a:chOff x="0" y="0"/>
          <a:chExt cx="0" cy="0"/>
        </a:xfrm>
      </p:grpSpPr>
      <p:sp>
        <p:nvSpPr>
          <p:cNvPr id="91" name="Google Shape;91;p38"/>
          <p:cNvSpPr/>
          <p:nvPr/>
        </p:nvSpPr>
        <p:spPr>
          <a:xfrm>
            <a:off x="8839201" y="599725"/>
            <a:ext cx="2906817" cy="581695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8"/>
          <p:cNvSpPr txBox="1"/>
          <p:nvPr>
            <p:ph type="title"/>
          </p:nvPr>
        </p:nvSpPr>
        <p:spPr>
          <a:xfrm rot="5400000">
            <a:off x="7249746" y="2265181"/>
            <a:ext cx="5183073" cy="200416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8"/>
          <p:cNvSpPr txBox="1"/>
          <p:nvPr>
            <p:ph idx="1" type="body"/>
          </p:nvPr>
        </p:nvSpPr>
        <p:spPr>
          <a:xfrm rot="5400000">
            <a:off x="2131526" y="-680877"/>
            <a:ext cx="5183073" cy="789627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94" name="Google Shape;94;p38"/>
          <p:cNvSpPr txBox="1"/>
          <p:nvPr>
            <p:ph idx="10" type="dt"/>
          </p:nvPr>
        </p:nvSpPr>
        <p:spPr>
          <a:xfrm>
            <a:off x="8993673" y="5956137"/>
            <a:ext cx="1328141"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8"/>
          <p:cNvSpPr txBox="1"/>
          <p:nvPr>
            <p:ph idx="11" type="ftr"/>
          </p:nvPr>
        </p:nvSpPr>
        <p:spPr>
          <a:xfrm>
            <a:off x="774923" y="5951811"/>
            <a:ext cx="789627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8"/>
          <p:cNvSpPr txBox="1"/>
          <p:nvPr>
            <p:ph idx="12" type="sldNum"/>
          </p:nvPr>
        </p:nvSpPr>
        <p:spPr>
          <a:xfrm>
            <a:off x="10446615" y="5956137"/>
            <a:ext cx="1164195"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2D58AC"/>
                </a:solidFill>
                <a:latin typeface="Gill Sans"/>
                <a:ea typeface="Gill Sans"/>
                <a:cs typeface="Gill Sans"/>
                <a:sym typeface="Gill Sans"/>
              </a:defRPr>
            </a:lvl1pPr>
            <a:lvl2pPr indent="0" lvl="1" marL="0" marR="0" algn="r">
              <a:spcBef>
                <a:spcPts val="0"/>
              </a:spcBef>
              <a:buNone/>
              <a:defRPr sz="900">
                <a:solidFill>
                  <a:srgbClr val="2D58AC"/>
                </a:solidFill>
                <a:latin typeface="Gill Sans"/>
                <a:ea typeface="Gill Sans"/>
                <a:cs typeface="Gill Sans"/>
                <a:sym typeface="Gill Sans"/>
              </a:defRPr>
            </a:lvl2pPr>
            <a:lvl3pPr indent="0" lvl="2" marL="0" marR="0" algn="r">
              <a:spcBef>
                <a:spcPts val="0"/>
              </a:spcBef>
              <a:buNone/>
              <a:defRPr sz="900">
                <a:solidFill>
                  <a:srgbClr val="2D58AC"/>
                </a:solidFill>
                <a:latin typeface="Gill Sans"/>
                <a:ea typeface="Gill Sans"/>
                <a:cs typeface="Gill Sans"/>
                <a:sym typeface="Gill Sans"/>
              </a:defRPr>
            </a:lvl3pPr>
            <a:lvl4pPr indent="0" lvl="3" marL="0" marR="0" algn="r">
              <a:spcBef>
                <a:spcPts val="0"/>
              </a:spcBef>
              <a:buNone/>
              <a:defRPr sz="900">
                <a:solidFill>
                  <a:srgbClr val="2D58AC"/>
                </a:solidFill>
                <a:latin typeface="Gill Sans"/>
                <a:ea typeface="Gill Sans"/>
                <a:cs typeface="Gill Sans"/>
                <a:sym typeface="Gill Sans"/>
              </a:defRPr>
            </a:lvl4pPr>
            <a:lvl5pPr indent="0" lvl="4" marL="0" marR="0" algn="r">
              <a:spcBef>
                <a:spcPts val="0"/>
              </a:spcBef>
              <a:buNone/>
              <a:defRPr sz="900">
                <a:solidFill>
                  <a:srgbClr val="2D58AC"/>
                </a:solidFill>
                <a:latin typeface="Gill Sans"/>
                <a:ea typeface="Gill Sans"/>
                <a:cs typeface="Gill Sans"/>
                <a:sym typeface="Gill Sans"/>
              </a:defRPr>
            </a:lvl5pPr>
            <a:lvl6pPr indent="0" lvl="5" marL="0" marR="0" algn="r">
              <a:spcBef>
                <a:spcPts val="0"/>
              </a:spcBef>
              <a:buNone/>
              <a:defRPr sz="900">
                <a:solidFill>
                  <a:srgbClr val="2D58AC"/>
                </a:solidFill>
                <a:latin typeface="Gill Sans"/>
                <a:ea typeface="Gill Sans"/>
                <a:cs typeface="Gill Sans"/>
                <a:sym typeface="Gill Sans"/>
              </a:defRPr>
            </a:lvl6pPr>
            <a:lvl7pPr indent="0" lvl="6" marL="0" marR="0" algn="r">
              <a:spcBef>
                <a:spcPts val="0"/>
              </a:spcBef>
              <a:buNone/>
              <a:defRPr sz="900">
                <a:solidFill>
                  <a:srgbClr val="2D58AC"/>
                </a:solidFill>
                <a:latin typeface="Gill Sans"/>
                <a:ea typeface="Gill Sans"/>
                <a:cs typeface="Gill Sans"/>
                <a:sym typeface="Gill Sans"/>
              </a:defRPr>
            </a:lvl7pPr>
            <a:lvl8pPr indent="0" lvl="7" marL="0" marR="0" algn="r">
              <a:spcBef>
                <a:spcPts val="0"/>
              </a:spcBef>
              <a:buNone/>
              <a:defRPr sz="900">
                <a:solidFill>
                  <a:srgbClr val="2D58AC"/>
                </a:solidFill>
                <a:latin typeface="Gill Sans"/>
                <a:ea typeface="Gill Sans"/>
                <a:cs typeface="Gill Sans"/>
                <a:sym typeface="Gill Sans"/>
              </a:defRPr>
            </a:lvl8pPr>
            <a:lvl9pPr indent="0" lvl="8" marL="0" marR="0" algn="r">
              <a:spcBef>
                <a:spcPts val="0"/>
              </a:spcBef>
              <a:buNone/>
              <a:defRPr sz="900">
                <a:solidFill>
                  <a:srgbClr val="2D58A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5" name="Shape 25"/>
        <p:cNvGrpSpPr/>
        <p:nvPr/>
      </p:nvGrpSpPr>
      <p:grpSpPr>
        <a:xfrm>
          <a:off x="0" y="0"/>
          <a:ext cx="0" cy="0"/>
          <a:chOff x="0" y="0"/>
          <a:chExt cx="0" cy="0"/>
        </a:xfrm>
      </p:grpSpPr>
      <p:sp>
        <p:nvSpPr>
          <p:cNvPr id="26" name="Google Shape;26;p29"/>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9"/>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9"/>
          <p:cNvSpPr txBox="1"/>
          <p:nvPr>
            <p:ph idx="1" type="body"/>
          </p:nvPr>
        </p:nvSpPr>
        <p:spPr>
          <a:xfrm>
            <a:off x="581192" y="2180496"/>
            <a:ext cx="11029615" cy="3678303"/>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29" name="Google Shape;29;p29"/>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9"/>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p:nvPr>
            <p:ph idx="12" type="sldNum"/>
          </p:nvPr>
        </p:nvSpPr>
        <p:spPr>
          <a:xfrm>
            <a:off x="10558300" y="5956137"/>
            <a:ext cx="105250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
        <p:nvSpPr>
          <p:cNvPr id="32" name="Google Shape;32;p29"/>
          <p:cNvSpPr txBox="1"/>
          <p:nvPr/>
        </p:nvSpPr>
        <p:spPr>
          <a:xfrm>
            <a:off x="7498402" y="6657945"/>
            <a:ext cx="4700326"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700">
                <a:solidFill>
                  <a:schemeClr val="dk1"/>
                </a:solidFill>
                <a:latin typeface="Gill Sans"/>
                <a:ea typeface="Gill Sans"/>
                <a:cs typeface="Gill Sans"/>
                <a:sym typeface="Gill Sans"/>
              </a:rPr>
              <a:t>Jérôme Elissalde – Témoignage – Forum inclusion des personnes handicapées en entreprise et technologies – 21 mars 2025</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tête de section" type="secHead">
  <p:cSld name="SECTION_HEADER">
    <p:spTree>
      <p:nvGrpSpPr>
        <p:cNvPr id="33" name="Shape 33"/>
        <p:cNvGrpSpPr/>
        <p:nvPr/>
      </p:nvGrpSpPr>
      <p:grpSpPr>
        <a:xfrm>
          <a:off x="0" y="0"/>
          <a:ext cx="0" cy="0"/>
          <a:chOff x="0" y="0"/>
          <a:chExt cx="0" cy="0"/>
        </a:xfrm>
      </p:grpSpPr>
      <p:sp>
        <p:nvSpPr>
          <p:cNvPr id="34" name="Google Shape;34;p30"/>
          <p:cNvSpPr/>
          <p:nvPr/>
        </p:nvSpPr>
        <p:spPr>
          <a:xfrm>
            <a:off x="447817" y="5141974"/>
            <a:ext cx="11290860"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0"/>
          <p:cNvSpPr txBox="1"/>
          <p:nvPr>
            <p:ph type="title"/>
          </p:nvPr>
        </p:nvSpPr>
        <p:spPr>
          <a:xfrm>
            <a:off x="581193" y="3043910"/>
            <a:ext cx="11029615" cy="149750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b="0" sz="360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0"/>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656"/>
              <a:buNone/>
              <a:defRPr sz="1800" cap="none">
                <a:solidFill>
                  <a:schemeClr val="accent2"/>
                </a:solidFill>
              </a:defRPr>
            </a:lvl1pPr>
            <a:lvl2pPr indent="-228600" lvl="1" marL="914400" algn="l">
              <a:spcBef>
                <a:spcPts val="600"/>
              </a:spcBef>
              <a:spcAft>
                <a:spcPts val="0"/>
              </a:spcAft>
              <a:buSzPts val="1656"/>
              <a:buNone/>
              <a:defRPr sz="1800">
                <a:solidFill>
                  <a:srgbClr val="888888"/>
                </a:solidFill>
              </a:defRPr>
            </a:lvl2pPr>
            <a:lvl3pPr indent="-228600" lvl="2" marL="1371600" algn="l">
              <a:spcBef>
                <a:spcPts val="600"/>
              </a:spcBef>
              <a:spcAft>
                <a:spcPts val="0"/>
              </a:spcAft>
              <a:buSzPts val="1472"/>
              <a:buNone/>
              <a:defRPr sz="1600">
                <a:solidFill>
                  <a:srgbClr val="888888"/>
                </a:solidFill>
              </a:defRPr>
            </a:lvl3pPr>
            <a:lvl4pPr indent="-228600" lvl="3" marL="1828800" algn="l">
              <a:spcBef>
                <a:spcPts val="600"/>
              </a:spcBef>
              <a:spcAft>
                <a:spcPts val="0"/>
              </a:spcAft>
              <a:buSzPts val="1288"/>
              <a:buNone/>
              <a:defRPr sz="1400">
                <a:solidFill>
                  <a:srgbClr val="888888"/>
                </a:solidFill>
              </a:defRPr>
            </a:lvl4pPr>
            <a:lvl5pPr indent="-228600" lvl="4" marL="2286000" algn="l">
              <a:spcBef>
                <a:spcPts val="600"/>
              </a:spcBef>
              <a:spcAft>
                <a:spcPts val="0"/>
              </a:spcAft>
              <a:buSzPts val="1288"/>
              <a:buNone/>
              <a:defRPr sz="1400">
                <a:solidFill>
                  <a:srgbClr val="888888"/>
                </a:solidFill>
              </a:defRPr>
            </a:lvl5pPr>
            <a:lvl6pPr indent="-228600" lvl="5" marL="2743200" algn="l">
              <a:spcBef>
                <a:spcPts val="600"/>
              </a:spcBef>
              <a:spcAft>
                <a:spcPts val="0"/>
              </a:spcAft>
              <a:buSzPts val="1288"/>
              <a:buNone/>
              <a:defRPr sz="1400">
                <a:solidFill>
                  <a:srgbClr val="888888"/>
                </a:solidFill>
              </a:defRPr>
            </a:lvl6pPr>
            <a:lvl7pPr indent="-228600" lvl="6" marL="3200400" algn="l">
              <a:spcBef>
                <a:spcPts val="600"/>
              </a:spcBef>
              <a:spcAft>
                <a:spcPts val="0"/>
              </a:spcAft>
              <a:buSzPts val="1288"/>
              <a:buNone/>
              <a:defRPr sz="1400">
                <a:solidFill>
                  <a:srgbClr val="888888"/>
                </a:solidFill>
              </a:defRPr>
            </a:lvl7pPr>
            <a:lvl8pPr indent="-228600" lvl="7" marL="3657600" algn="l">
              <a:spcBef>
                <a:spcPts val="600"/>
              </a:spcBef>
              <a:spcAft>
                <a:spcPts val="0"/>
              </a:spcAft>
              <a:buSzPts val="1288"/>
              <a:buNone/>
              <a:defRPr sz="1400">
                <a:solidFill>
                  <a:srgbClr val="888888"/>
                </a:solidFill>
              </a:defRPr>
            </a:lvl8pPr>
            <a:lvl9pPr indent="-228600" lvl="8" marL="4114800" algn="l">
              <a:spcBef>
                <a:spcPts val="600"/>
              </a:spcBef>
              <a:spcAft>
                <a:spcPts val="600"/>
              </a:spcAft>
              <a:buSzPts val="1288"/>
              <a:buNone/>
              <a:defRPr sz="1400">
                <a:solidFill>
                  <a:srgbClr val="888888"/>
                </a:solidFill>
              </a:defRPr>
            </a:lvl9pPr>
          </a:lstStyle>
          <a:p/>
        </p:txBody>
      </p:sp>
      <p:sp>
        <p:nvSpPr>
          <p:cNvPr id="37" name="Google Shape;37;p30"/>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0"/>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2D58AC"/>
                </a:solidFill>
                <a:latin typeface="Gill Sans"/>
                <a:ea typeface="Gill Sans"/>
                <a:cs typeface="Gill Sans"/>
                <a:sym typeface="Gill Sans"/>
              </a:defRPr>
            </a:lvl1pPr>
            <a:lvl2pPr indent="0" lvl="1" marL="0" marR="0" algn="r">
              <a:spcBef>
                <a:spcPts val="0"/>
              </a:spcBef>
              <a:buNone/>
              <a:defRPr sz="900">
                <a:solidFill>
                  <a:srgbClr val="2D58AC"/>
                </a:solidFill>
                <a:latin typeface="Gill Sans"/>
                <a:ea typeface="Gill Sans"/>
                <a:cs typeface="Gill Sans"/>
                <a:sym typeface="Gill Sans"/>
              </a:defRPr>
            </a:lvl2pPr>
            <a:lvl3pPr indent="0" lvl="2" marL="0" marR="0" algn="r">
              <a:spcBef>
                <a:spcPts val="0"/>
              </a:spcBef>
              <a:buNone/>
              <a:defRPr sz="900">
                <a:solidFill>
                  <a:srgbClr val="2D58AC"/>
                </a:solidFill>
                <a:latin typeface="Gill Sans"/>
                <a:ea typeface="Gill Sans"/>
                <a:cs typeface="Gill Sans"/>
                <a:sym typeface="Gill Sans"/>
              </a:defRPr>
            </a:lvl3pPr>
            <a:lvl4pPr indent="0" lvl="3" marL="0" marR="0" algn="r">
              <a:spcBef>
                <a:spcPts val="0"/>
              </a:spcBef>
              <a:buNone/>
              <a:defRPr sz="900">
                <a:solidFill>
                  <a:srgbClr val="2D58AC"/>
                </a:solidFill>
                <a:latin typeface="Gill Sans"/>
                <a:ea typeface="Gill Sans"/>
                <a:cs typeface="Gill Sans"/>
                <a:sym typeface="Gill Sans"/>
              </a:defRPr>
            </a:lvl4pPr>
            <a:lvl5pPr indent="0" lvl="4" marL="0" marR="0" algn="r">
              <a:spcBef>
                <a:spcPts val="0"/>
              </a:spcBef>
              <a:buNone/>
              <a:defRPr sz="900">
                <a:solidFill>
                  <a:srgbClr val="2D58AC"/>
                </a:solidFill>
                <a:latin typeface="Gill Sans"/>
                <a:ea typeface="Gill Sans"/>
                <a:cs typeface="Gill Sans"/>
                <a:sym typeface="Gill Sans"/>
              </a:defRPr>
            </a:lvl5pPr>
            <a:lvl6pPr indent="0" lvl="5" marL="0" marR="0" algn="r">
              <a:spcBef>
                <a:spcPts val="0"/>
              </a:spcBef>
              <a:buNone/>
              <a:defRPr sz="900">
                <a:solidFill>
                  <a:srgbClr val="2D58AC"/>
                </a:solidFill>
                <a:latin typeface="Gill Sans"/>
                <a:ea typeface="Gill Sans"/>
                <a:cs typeface="Gill Sans"/>
                <a:sym typeface="Gill Sans"/>
              </a:defRPr>
            </a:lvl6pPr>
            <a:lvl7pPr indent="0" lvl="6" marL="0" marR="0" algn="r">
              <a:spcBef>
                <a:spcPts val="0"/>
              </a:spcBef>
              <a:buNone/>
              <a:defRPr sz="900">
                <a:solidFill>
                  <a:srgbClr val="2D58AC"/>
                </a:solidFill>
                <a:latin typeface="Gill Sans"/>
                <a:ea typeface="Gill Sans"/>
                <a:cs typeface="Gill Sans"/>
                <a:sym typeface="Gill Sans"/>
              </a:defRPr>
            </a:lvl7pPr>
            <a:lvl8pPr indent="0" lvl="7" marL="0" marR="0" algn="r">
              <a:spcBef>
                <a:spcPts val="0"/>
              </a:spcBef>
              <a:buNone/>
              <a:defRPr sz="900">
                <a:solidFill>
                  <a:srgbClr val="2D58AC"/>
                </a:solidFill>
                <a:latin typeface="Gill Sans"/>
                <a:ea typeface="Gill Sans"/>
                <a:cs typeface="Gill Sans"/>
                <a:sym typeface="Gill Sans"/>
              </a:defRPr>
            </a:lvl8pPr>
            <a:lvl9pPr indent="0" lvl="8" marL="0" marR="0" algn="r">
              <a:spcBef>
                <a:spcPts val="0"/>
              </a:spcBef>
              <a:buNone/>
              <a:defRPr sz="900">
                <a:solidFill>
                  <a:srgbClr val="2D58A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2" type="twoObj">
  <p:cSld name="TWO_OBJECTS">
    <p:spTree>
      <p:nvGrpSpPr>
        <p:cNvPr id="40" name="Shape 40"/>
        <p:cNvGrpSpPr/>
        <p:nvPr/>
      </p:nvGrpSpPr>
      <p:grpSpPr>
        <a:xfrm>
          <a:off x="0" y="0"/>
          <a:ext cx="0" cy="0"/>
          <a:chOff x="0" y="0"/>
          <a:chExt cx="0" cy="0"/>
        </a:xfrm>
      </p:grpSpPr>
      <p:sp>
        <p:nvSpPr>
          <p:cNvPr id="41" name="Google Shape;41;p31"/>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1"/>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1"/>
          <p:cNvSpPr txBox="1"/>
          <p:nvPr>
            <p:ph idx="1" type="body"/>
          </p:nvPr>
        </p:nvSpPr>
        <p:spPr>
          <a:xfrm>
            <a:off x="581193" y="2228003"/>
            <a:ext cx="5422390"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44" name="Google Shape;44;p31"/>
          <p:cNvSpPr txBox="1"/>
          <p:nvPr>
            <p:ph idx="2" type="body"/>
          </p:nvPr>
        </p:nvSpPr>
        <p:spPr>
          <a:xfrm>
            <a:off x="6188417" y="2228003"/>
            <a:ext cx="5422392"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45" name="Google Shape;45;p31"/>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1"/>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1"/>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8" name="Shape 48"/>
        <p:cNvGrpSpPr/>
        <p:nvPr/>
      </p:nvGrpSpPr>
      <p:grpSpPr>
        <a:xfrm>
          <a:off x="0" y="0"/>
          <a:ext cx="0" cy="0"/>
          <a:chOff x="0" y="0"/>
          <a:chExt cx="0" cy="0"/>
        </a:xfrm>
      </p:grpSpPr>
      <p:sp>
        <p:nvSpPr>
          <p:cNvPr id="49" name="Google Shape;49;p32"/>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2"/>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2"/>
          <p:cNvSpPr txBox="1"/>
          <p:nvPr>
            <p:ph idx="1" type="body"/>
          </p:nvPr>
        </p:nvSpPr>
        <p:spPr>
          <a:xfrm>
            <a:off x="887219" y="2250892"/>
            <a:ext cx="5087075" cy="536005"/>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52" name="Google Shape;52;p32"/>
          <p:cNvSpPr txBox="1"/>
          <p:nvPr>
            <p:ph idx="2" type="body"/>
          </p:nvPr>
        </p:nvSpPr>
        <p:spPr>
          <a:xfrm>
            <a:off x="581194"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3" name="Google Shape;53;p32"/>
          <p:cNvSpPr txBox="1"/>
          <p:nvPr>
            <p:ph idx="3" type="body"/>
          </p:nvPr>
        </p:nvSpPr>
        <p:spPr>
          <a:xfrm>
            <a:off x="6523735" y="2250892"/>
            <a:ext cx="5087073" cy="553373"/>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54" name="Google Shape;54;p32"/>
          <p:cNvSpPr txBox="1"/>
          <p:nvPr>
            <p:ph idx="4" type="body"/>
          </p:nvPr>
        </p:nvSpPr>
        <p:spPr>
          <a:xfrm>
            <a:off x="6217709"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5" name="Google Shape;55;p32"/>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type="titleOnly">
  <p:cSld name="TITLE_ONLY">
    <p:spTree>
      <p:nvGrpSpPr>
        <p:cNvPr id="58" name="Shape 58"/>
        <p:cNvGrpSpPr/>
        <p:nvPr/>
      </p:nvGrpSpPr>
      <p:grpSpPr>
        <a:xfrm>
          <a:off x="0" y="0"/>
          <a:ext cx="0" cy="0"/>
          <a:chOff x="0" y="0"/>
          <a:chExt cx="0" cy="0"/>
        </a:xfrm>
      </p:grpSpPr>
      <p:sp>
        <p:nvSpPr>
          <p:cNvPr id="59" name="Google Shape;59;p33"/>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3"/>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3"/>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
        <p:nvSpPr>
          <p:cNvPr id="62" name="Google Shape;62;p33"/>
          <p:cNvSpPr/>
          <p:nvPr/>
        </p:nvSpPr>
        <p:spPr>
          <a:xfrm>
            <a:off x="440683"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3"/>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64" name="Shape 64"/>
        <p:cNvGrpSpPr/>
        <p:nvPr/>
      </p:nvGrpSpPr>
      <p:grpSpPr>
        <a:xfrm>
          <a:off x="0" y="0"/>
          <a:ext cx="0" cy="0"/>
          <a:chOff x="0" y="0"/>
          <a:chExt cx="0" cy="0"/>
        </a:xfrm>
      </p:grpSpPr>
      <p:sp>
        <p:nvSpPr>
          <p:cNvPr id="65" name="Google Shape;65;p34"/>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4"/>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4"/>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8" name="Shape 68"/>
        <p:cNvGrpSpPr/>
        <p:nvPr/>
      </p:nvGrpSpPr>
      <p:grpSpPr>
        <a:xfrm>
          <a:off x="0" y="0"/>
          <a:ext cx="0" cy="0"/>
          <a:chOff x="0" y="0"/>
          <a:chExt cx="0" cy="0"/>
        </a:xfrm>
      </p:grpSpPr>
      <p:sp>
        <p:nvSpPr>
          <p:cNvPr id="69" name="Google Shape;69;p35"/>
          <p:cNvSpPr/>
          <p:nvPr/>
        </p:nvSpPr>
        <p:spPr>
          <a:xfrm>
            <a:off x="447817" y="5141973"/>
            <a:ext cx="11298200" cy="127470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5"/>
          <p:cNvSpPr txBox="1"/>
          <p:nvPr>
            <p:ph type="title"/>
          </p:nvPr>
        </p:nvSpPr>
        <p:spPr>
          <a:xfrm>
            <a:off x="581192" y="5262296"/>
            <a:ext cx="4909445" cy="689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D58AC"/>
              </a:buClr>
              <a:buSzPts val="2000"/>
              <a:buFont typeface="Gill Sans"/>
              <a:buNone/>
              <a:defRPr b="0" sz="2000">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5"/>
          <p:cNvSpPr txBox="1"/>
          <p:nvPr>
            <p:ph idx="1" type="body"/>
          </p:nvPr>
        </p:nvSpPr>
        <p:spPr>
          <a:xfrm>
            <a:off x="447816" y="601200"/>
            <a:ext cx="11292840" cy="4204800"/>
          </a:xfrm>
          <a:prstGeom prst="rect">
            <a:avLst/>
          </a:prstGeom>
          <a:noFill/>
          <a:ln>
            <a:noFill/>
          </a:ln>
        </p:spPr>
        <p:txBody>
          <a:bodyPr anchorCtr="0" anchor="ctr" bIns="45700" lIns="91425" spcFirstLastPara="1" rIns="91425" wrap="square" tIns="45700">
            <a:normAutofit/>
          </a:bodyPr>
          <a:lstStyle>
            <a:lvl1pPr indent="-345440" lvl="0" marL="457200" algn="l">
              <a:spcBef>
                <a:spcPts val="400"/>
              </a:spcBef>
              <a:spcAft>
                <a:spcPts val="0"/>
              </a:spcAft>
              <a:buSzPts val="1840"/>
              <a:buChar char="◼"/>
              <a:defRPr sz="2000">
                <a:solidFill>
                  <a:schemeClr val="dk2"/>
                </a:solidFill>
              </a:defRPr>
            </a:lvl1pPr>
            <a:lvl2pPr indent="-333756" lvl="1" marL="914400" algn="l">
              <a:spcBef>
                <a:spcPts val="600"/>
              </a:spcBef>
              <a:spcAft>
                <a:spcPts val="0"/>
              </a:spcAft>
              <a:buSzPts val="1656"/>
              <a:buChar char="◼"/>
              <a:defRPr sz="1800">
                <a:solidFill>
                  <a:schemeClr val="dk2"/>
                </a:solidFill>
              </a:defRPr>
            </a:lvl2pPr>
            <a:lvl3pPr indent="-322072" lvl="2" marL="1371600" algn="l">
              <a:spcBef>
                <a:spcPts val="600"/>
              </a:spcBef>
              <a:spcAft>
                <a:spcPts val="0"/>
              </a:spcAft>
              <a:buSzPts val="1472"/>
              <a:buChar char="◼"/>
              <a:defRPr sz="1600">
                <a:solidFill>
                  <a:schemeClr val="dk2"/>
                </a:solidFill>
              </a:defRPr>
            </a:lvl3pPr>
            <a:lvl4pPr indent="-310388" lvl="3" marL="1828800" algn="l">
              <a:spcBef>
                <a:spcPts val="600"/>
              </a:spcBef>
              <a:spcAft>
                <a:spcPts val="0"/>
              </a:spcAft>
              <a:buSzPts val="1288"/>
              <a:buChar char="◼"/>
              <a:defRPr sz="1400">
                <a:solidFill>
                  <a:schemeClr val="dk2"/>
                </a:solidFill>
              </a:defRPr>
            </a:lvl4pPr>
            <a:lvl5pPr indent="-310388" lvl="4" marL="2286000" algn="l">
              <a:spcBef>
                <a:spcPts val="600"/>
              </a:spcBef>
              <a:spcAft>
                <a:spcPts val="0"/>
              </a:spcAft>
              <a:buSzPts val="1288"/>
              <a:buChar char="◼"/>
              <a:defRPr sz="1400">
                <a:solidFill>
                  <a:schemeClr val="dk2"/>
                </a:solidFill>
              </a:defRPr>
            </a:lvl5pPr>
            <a:lvl6pPr indent="-310388" lvl="5" marL="2743200" algn="l">
              <a:spcBef>
                <a:spcPts val="600"/>
              </a:spcBef>
              <a:spcAft>
                <a:spcPts val="0"/>
              </a:spcAft>
              <a:buSzPts val="1288"/>
              <a:buChar char="◼"/>
              <a:defRPr sz="1400">
                <a:solidFill>
                  <a:schemeClr val="dk2"/>
                </a:solidFill>
              </a:defRPr>
            </a:lvl6pPr>
            <a:lvl7pPr indent="-310388" lvl="6" marL="3200400" algn="l">
              <a:spcBef>
                <a:spcPts val="600"/>
              </a:spcBef>
              <a:spcAft>
                <a:spcPts val="0"/>
              </a:spcAft>
              <a:buSzPts val="1288"/>
              <a:buChar char="◼"/>
              <a:defRPr sz="1400">
                <a:solidFill>
                  <a:schemeClr val="dk2"/>
                </a:solidFill>
              </a:defRPr>
            </a:lvl7pPr>
            <a:lvl8pPr indent="-310388" lvl="7" marL="3657600" algn="l">
              <a:spcBef>
                <a:spcPts val="600"/>
              </a:spcBef>
              <a:spcAft>
                <a:spcPts val="0"/>
              </a:spcAft>
              <a:buSzPts val="1288"/>
              <a:buChar char="◼"/>
              <a:defRPr sz="1400">
                <a:solidFill>
                  <a:schemeClr val="dk2"/>
                </a:solidFill>
              </a:defRPr>
            </a:lvl8pPr>
            <a:lvl9pPr indent="-310388" lvl="8" marL="4114800" algn="l">
              <a:spcBef>
                <a:spcPts val="600"/>
              </a:spcBef>
              <a:spcAft>
                <a:spcPts val="600"/>
              </a:spcAft>
              <a:buSzPts val="1288"/>
              <a:buChar char="◼"/>
              <a:defRPr sz="1400">
                <a:solidFill>
                  <a:schemeClr val="dk2"/>
                </a:solidFill>
              </a:defRPr>
            </a:lvl9pPr>
          </a:lstStyle>
          <a:p/>
        </p:txBody>
      </p:sp>
      <p:sp>
        <p:nvSpPr>
          <p:cNvPr id="72" name="Google Shape;72;p35"/>
          <p:cNvSpPr txBox="1"/>
          <p:nvPr>
            <p:ph idx="2" type="body"/>
          </p:nvPr>
        </p:nvSpPr>
        <p:spPr>
          <a:xfrm>
            <a:off x="5740823" y="5262296"/>
            <a:ext cx="5869987" cy="689515"/>
          </a:xfrm>
          <a:prstGeom prst="rect">
            <a:avLst/>
          </a:prstGeom>
          <a:noFill/>
          <a:ln>
            <a:noFill/>
          </a:ln>
        </p:spPr>
        <p:txBody>
          <a:bodyPr anchorCtr="0" anchor="ctr" bIns="45700" lIns="91425" spcFirstLastPara="1" rIns="91425" wrap="square" tIns="45700">
            <a:normAutofit/>
          </a:bodyPr>
          <a:lstStyle>
            <a:lvl1pPr indent="-228600" lvl="0" marL="457200" algn="r">
              <a:spcBef>
                <a:spcPts val="220"/>
              </a:spcBef>
              <a:spcAft>
                <a:spcPts val="0"/>
              </a:spcAft>
              <a:buSzPts val="1012"/>
              <a:buNone/>
              <a:defRPr sz="1100">
                <a:solidFill>
                  <a:schemeClr val="lt1"/>
                </a:solidFill>
              </a:defRPr>
            </a:lvl1pPr>
            <a:lvl2pPr indent="-228600" lvl="1" marL="914400" algn="l">
              <a:spcBef>
                <a:spcPts val="600"/>
              </a:spcBef>
              <a:spcAft>
                <a:spcPts val="0"/>
              </a:spcAft>
              <a:buSzPts val="1012"/>
              <a:buNone/>
              <a:defRPr sz="11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73" name="Google Shape;73;p35"/>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5"/>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5"/>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2D58AC"/>
                </a:solidFill>
                <a:latin typeface="Gill Sans"/>
                <a:ea typeface="Gill Sans"/>
                <a:cs typeface="Gill Sans"/>
                <a:sym typeface="Gill Sans"/>
              </a:defRPr>
            </a:lvl1pPr>
            <a:lvl2pPr indent="0" lvl="1" marL="0" marR="0" algn="r">
              <a:spcBef>
                <a:spcPts val="0"/>
              </a:spcBef>
              <a:buNone/>
              <a:defRPr sz="900">
                <a:solidFill>
                  <a:srgbClr val="2D58AC"/>
                </a:solidFill>
                <a:latin typeface="Gill Sans"/>
                <a:ea typeface="Gill Sans"/>
                <a:cs typeface="Gill Sans"/>
                <a:sym typeface="Gill Sans"/>
              </a:defRPr>
            </a:lvl2pPr>
            <a:lvl3pPr indent="0" lvl="2" marL="0" marR="0" algn="r">
              <a:spcBef>
                <a:spcPts val="0"/>
              </a:spcBef>
              <a:buNone/>
              <a:defRPr sz="900">
                <a:solidFill>
                  <a:srgbClr val="2D58AC"/>
                </a:solidFill>
                <a:latin typeface="Gill Sans"/>
                <a:ea typeface="Gill Sans"/>
                <a:cs typeface="Gill Sans"/>
                <a:sym typeface="Gill Sans"/>
              </a:defRPr>
            </a:lvl3pPr>
            <a:lvl4pPr indent="0" lvl="3" marL="0" marR="0" algn="r">
              <a:spcBef>
                <a:spcPts val="0"/>
              </a:spcBef>
              <a:buNone/>
              <a:defRPr sz="900">
                <a:solidFill>
                  <a:srgbClr val="2D58AC"/>
                </a:solidFill>
                <a:latin typeface="Gill Sans"/>
                <a:ea typeface="Gill Sans"/>
                <a:cs typeface="Gill Sans"/>
                <a:sym typeface="Gill Sans"/>
              </a:defRPr>
            </a:lvl4pPr>
            <a:lvl5pPr indent="0" lvl="4" marL="0" marR="0" algn="r">
              <a:spcBef>
                <a:spcPts val="0"/>
              </a:spcBef>
              <a:buNone/>
              <a:defRPr sz="900">
                <a:solidFill>
                  <a:srgbClr val="2D58AC"/>
                </a:solidFill>
                <a:latin typeface="Gill Sans"/>
                <a:ea typeface="Gill Sans"/>
                <a:cs typeface="Gill Sans"/>
                <a:sym typeface="Gill Sans"/>
              </a:defRPr>
            </a:lvl5pPr>
            <a:lvl6pPr indent="0" lvl="5" marL="0" marR="0" algn="r">
              <a:spcBef>
                <a:spcPts val="0"/>
              </a:spcBef>
              <a:buNone/>
              <a:defRPr sz="900">
                <a:solidFill>
                  <a:srgbClr val="2D58AC"/>
                </a:solidFill>
                <a:latin typeface="Gill Sans"/>
                <a:ea typeface="Gill Sans"/>
                <a:cs typeface="Gill Sans"/>
                <a:sym typeface="Gill Sans"/>
              </a:defRPr>
            </a:lvl6pPr>
            <a:lvl7pPr indent="0" lvl="6" marL="0" marR="0" algn="r">
              <a:spcBef>
                <a:spcPts val="0"/>
              </a:spcBef>
              <a:buNone/>
              <a:defRPr sz="900">
                <a:solidFill>
                  <a:srgbClr val="2D58AC"/>
                </a:solidFill>
                <a:latin typeface="Gill Sans"/>
                <a:ea typeface="Gill Sans"/>
                <a:cs typeface="Gill Sans"/>
                <a:sym typeface="Gill Sans"/>
              </a:defRPr>
            </a:lvl7pPr>
            <a:lvl8pPr indent="0" lvl="7" marL="0" marR="0" algn="r">
              <a:spcBef>
                <a:spcPts val="0"/>
              </a:spcBef>
              <a:buNone/>
              <a:defRPr sz="900">
                <a:solidFill>
                  <a:srgbClr val="2D58AC"/>
                </a:solidFill>
                <a:latin typeface="Gill Sans"/>
                <a:ea typeface="Gill Sans"/>
                <a:cs typeface="Gill Sans"/>
                <a:sym typeface="Gill Sans"/>
              </a:defRPr>
            </a:lvl8pPr>
            <a:lvl9pPr indent="0" lvl="8" marL="0" marR="0" algn="r">
              <a:spcBef>
                <a:spcPts val="0"/>
              </a:spcBef>
              <a:buNone/>
              <a:defRPr sz="900">
                <a:solidFill>
                  <a:srgbClr val="2D58AC"/>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76" name="Shape 76"/>
        <p:cNvGrpSpPr/>
        <p:nvPr/>
      </p:nvGrpSpPr>
      <p:grpSpPr>
        <a:xfrm>
          <a:off x="0" y="0"/>
          <a:ext cx="0" cy="0"/>
          <a:chOff x="0" y="0"/>
          <a:chExt cx="0" cy="0"/>
        </a:xfrm>
      </p:grpSpPr>
      <p:sp>
        <p:nvSpPr>
          <p:cNvPr id="77" name="Google Shape;77;p36"/>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Gill Sans"/>
              <a:buNone/>
              <a:defRPr b="0" sz="2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6"/>
          <p:cNvSpPr/>
          <p:nvPr>
            <p:ph idx="2" type="pic"/>
          </p:nvPr>
        </p:nvSpPr>
        <p:spPr>
          <a:xfrm>
            <a:off x="447817" y="599725"/>
            <a:ext cx="11290859" cy="3557252"/>
          </a:xfrm>
          <a:prstGeom prst="rect">
            <a:avLst/>
          </a:prstGeom>
          <a:noFill/>
          <a:ln>
            <a:noFill/>
          </a:ln>
        </p:spPr>
      </p:sp>
      <p:sp>
        <p:nvSpPr>
          <p:cNvPr id="79" name="Google Shape;79;p36"/>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spcBef>
                <a:spcPts val="240"/>
              </a:spcBef>
              <a:spcAft>
                <a:spcPts val="0"/>
              </a:spcAft>
              <a:buSzPts val="1104"/>
              <a:buNone/>
              <a:defRPr sz="1200"/>
            </a:lvl1pPr>
            <a:lvl2pPr indent="-228600" lvl="1" marL="914400" algn="l">
              <a:spcBef>
                <a:spcPts val="600"/>
              </a:spcBef>
              <a:spcAft>
                <a:spcPts val="0"/>
              </a:spcAft>
              <a:buSzPts val="1104"/>
              <a:buNone/>
              <a:defRPr sz="12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80" name="Google Shape;80;p36"/>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6"/>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558800" y="705124"/>
            <a:ext cx="11052008" cy="1189554"/>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lt1"/>
              </a:buClr>
              <a:buSzPts val="2800"/>
              <a:buFont typeface="Gill Sans"/>
              <a:buNone/>
              <a:defRPr b="0" i="0" sz="28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 name="Google Shape;11;p27"/>
          <p:cNvSpPr txBox="1"/>
          <p:nvPr>
            <p:ph idx="1" type="body"/>
          </p:nvPr>
        </p:nvSpPr>
        <p:spPr>
          <a:xfrm>
            <a:off x="558800" y="2336003"/>
            <a:ext cx="11052008" cy="3522794"/>
          </a:xfrm>
          <a:prstGeom prst="rect">
            <a:avLst/>
          </a:prstGeom>
          <a:noFill/>
          <a:ln>
            <a:noFill/>
          </a:ln>
        </p:spPr>
        <p:txBody>
          <a:bodyPr anchorCtr="0" anchor="ctr" bIns="45700" lIns="91425" spcFirstLastPara="1" rIns="91425" wrap="square" tIns="45700">
            <a:normAutofit/>
          </a:bodyPr>
          <a:lstStyle>
            <a:lvl1pPr indent="-333756" lvl="0" marL="457200" marR="0" rtl="0" algn="l">
              <a:spcBef>
                <a:spcPts val="360"/>
              </a:spcBef>
              <a:spcAft>
                <a:spcPts val="0"/>
              </a:spcAft>
              <a:buClr>
                <a:schemeClr val="accent2"/>
              </a:buClr>
              <a:buSzPts val="1656"/>
              <a:buFont typeface="Noto Sans Symbols"/>
              <a:buChar char="◼"/>
              <a:defRPr b="0" i="0" sz="1800" u="none" cap="none" strike="noStrike">
                <a:solidFill>
                  <a:schemeClr val="dk2"/>
                </a:solidFill>
                <a:latin typeface="Gill Sans"/>
                <a:ea typeface="Gill Sans"/>
                <a:cs typeface="Gill Sans"/>
                <a:sym typeface="Gill Sans"/>
              </a:defRPr>
            </a:lvl1pPr>
            <a:lvl2pPr indent="-322072" lvl="1" marL="914400" marR="0" rtl="0" algn="l">
              <a:spcBef>
                <a:spcPts val="600"/>
              </a:spcBef>
              <a:spcAft>
                <a:spcPts val="0"/>
              </a:spcAft>
              <a:buClr>
                <a:schemeClr val="accent2"/>
              </a:buClr>
              <a:buSzPts val="1472"/>
              <a:buFont typeface="Noto Sans Symbols"/>
              <a:buChar char="◼"/>
              <a:defRPr b="0" i="0" sz="1600" u="none" cap="none" strike="noStrike">
                <a:solidFill>
                  <a:schemeClr val="dk2"/>
                </a:solidFill>
                <a:latin typeface="Gill Sans"/>
                <a:ea typeface="Gill Sans"/>
                <a:cs typeface="Gill Sans"/>
                <a:sym typeface="Gill Sans"/>
              </a:defRPr>
            </a:lvl2pPr>
            <a:lvl3pPr indent="-310388" lvl="2" marL="1371600" marR="0" rtl="0" algn="l">
              <a:spcBef>
                <a:spcPts val="600"/>
              </a:spcBef>
              <a:spcAft>
                <a:spcPts val="0"/>
              </a:spcAft>
              <a:buClr>
                <a:schemeClr val="accent2"/>
              </a:buClr>
              <a:buSzPts val="1288"/>
              <a:buFont typeface="Noto Sans Symbols"/>
              <a:buChar char="◼"/>
              <a:defRPr b="0" i="0" sz="1400" u="none" cap="none" strike="noStrike">
                <a:solidFill>
                  <a:schemeClr val="dk2"/>
                </a:solidFill>
                <a:latin typeface="Gill Sans"/>
                <a:ea typeface="Gill Sans"/>
                <a:cs typeface="Gill Sans"/>
                <a:sym typeface="Gill Sans"/>
              </a:defRPr>
            </a:lvl3pPr>
            <a:lvl4pPr indent="-298703" lvl="3" marL="18288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4pPr>
            <a:lvl5pPr indent="-298704" lvl="4" marL="22860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5pPr>
            <a:lvl6pPr indent="-298704" lvl="5" marL="27432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6pPr>
            <a:lvl7pPr indent="-298704" lvl="6" marL="32004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7pPr>
            <a:lvl8pPr indent="-298703" lvl="7" marL="36576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8pPr>
            <a:lvl9pPr indent="-298703" lvl="8" marL="4114800" marR="0" rtl="0" algn="l">
              <a:spcBef>
                <a:spcPts val="600"/>
              </a:spcBef>
              <a:spcAft>
                <a:spcPts val="60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9pPr>
          </a:lstStyle>
          <a:p/>
        </p:txBody>
      </p:sp>
      <p:sp>
        <p:nvSpPr>
          <p:cNvPr id="12" name="Google Shape;12;p27"/>
          <p:cNvSpPr txBox="1"/>
          <p:nvPr>
            <p:ph idx="10" type="dt"/>
          </p:nvPr>
        </p:nvSpPr>
        <p:spPr>
          <a:xfrm>
            <a:off x="7600177" y="5956137"/>
            <a:ext cx="2850574"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27"/>
          <p:cNvSpPr txBox="1"/>
          <p:nvPr>
            <p:ph idx="11" type="ftr"/>
          </p:nvPr>
        </p:nvSpPr>
        <p:spPr>
          <a:xfrm>
            <a:off x="567149" y="5951811"/>
            <a:ext cx="6931253"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27"/>
          <p:cNvSpPr txBox="1"/>
          <p:nvPr>
            <p:ph idx="12" type="sldNum"/>
          </p:nvPr>
        </p:nvSpPr>
        <p:spPr>
          <a:xfrm>
            <a:off x="10556163" y="5956137"/>
            <a:ext cx="105464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2"/>
                </a:solidFill>
                <a:latin typeface="Gill Sans"/>
                <a:ea typeface="Gill Sans"/>
                <a:cs typeface="Gill Sans"/>
                <a:sym typeface="Gill Sans"/>
              </a:defRPr>
            </a:lvl1pPr>
            <a:lvl2pPr indent="0" lvl="1" marL="0" marR="0" rtl="0" algn="r">
              <a:spcBef>
                <a:spcPts val="0"/>
              </a:spcBef>
              <a:buNone/>
              <a:defRPr b="0" i="0" sz="900" u="none" cap="none" strike="noStrike">
                <a:solidFill>
                  <a:schemeClr val="accent2"/>
                </a:solidFill>
                <a:latin typeface="Gill Sans"/>
                <a:ea typeface="Gill Sans"/>
                <a:cs typeface="Gill Sans"/>
                <a:sym typeface="Gill Sans"/>
              </a:defRPr>
            </a:lvl2pPr>
            <a:lvl3pPr indent="0" lvl="2" marL="0" marR="0" rtl="0" algn="r">
              <a:spcBef>
                <a:spcPts val="0"/>
              </a:spcBef>
              <a:buNone/>
              <a:defRPr b="0" i="0" sz="900" u="none" cap="none" strike="noStrike">
                <a:solidFill>
                  <a:schemeClr val="accent2"/>
                </a:solidFill>
                <a:latin typeface="Gill Sans"/>
                <a:ea typeface="Gill Sans"/>
                <a:cs typeface="Gill Sans"/>
                <a:sym typeface="Gill Sans"/>
              </a:defRPr>
            </a:lvl3pPr>
            <a:lvl4pPr indent="0" lvl="3" marL="0" marR="0" rtl="0" algn="r">
              <a:spcBef>
                <a:spcPts val="0"/>
              </a:spcBef>
              <a:buNone/>
              <a:defRPr b="0" i="0" sz="900" u="none" cap="none" strike="noStrike">
                <a:solidFill>
                  <a:schemeClr val="accent2"/>
                </a:solidFill>
                <a:latin typeface="Gill Sans"/>
                <a:ea typeface="Gill Sans"/>
                <a:cs typeface="Gill Sans"/>
                <a:sym typeface="Gill Sans"/>
              </a:defRPr>
            </a:lvl4pPr>
            <a:lvl5pPr indent="0" lvl="4" marL="0" marR="0" rtl="0" algn="r">
              <a:spcBef>
                <a:spcPts val="0"/>
              </a:spcBef>
              <a:buNone/>
              <a:defRPr b="0" i="0" sz="900" u="none" cap="none" strike="noStrike">
                <a:solidFill>
                  <a:schemeClr val="accent2"/>
                </a:solidFill>
                <a:latin typeface="Gill Sans"/>
                <a:ea typeface="Gill Sans"/>
                <a:cs typeface="Gill Sans"/>
                <a:sym typeface="Gill Sans"/>
              </a:defRPr>
            </a:lvl5pPr>
            <a:lvl6pPr indent="0" lvl="5" marL="0" marR="0" rtl="0" algn="r">
              <a:spcBef>
                <a:spcPts val="0"/>
              </a:spcBef>
              <a:buNone/>
              <a:defRPr b="0" i="0" sz="900" u="none" cap="none" strike="noStrike">
                <a:solidFill>
                  <a:schemeClr val="accent2"/>
                </a:solidFill>
                <a:latin typeface="Gill Sans"/>
                <a:ea typeface="Gill Sans"/>
                <a:cs typeface="Gill Sans"/>
                <a:sym typeface="Gill Sans"/>
              </a:defRPr>
            </a:lvl6pPr>
            <a:lvl7pPr indent="0" lvl="6" marL="0" marR="0" rtl="0" algn="r">
              <a:spcBef>
                <a:spcPts val="0"/>
              </a:spcBef>
              <a:buNone/>
              <a:defRPr b="0" i="0" sz="900" u="none" cap="none" strike="noStrike">
                <a:solidFill>
                  <a:schemeClr val="accent2"/>
                </a:solidFill>
                <a:latin typeface="Gill Sans"/>
                <a:ea typeface="Gill Sans"/>
                <a:cs typeface="Gill Sans"/>
                <a:sym typeface="Gill Sans"/>
              </a:defRPr>
            </a:lvl7pPr>
            <a:lvl8pPr indent="0" lvl="7" marL="0" marR="0" rtl="0" algn="r">
              <a:spcBef>
                <a:spcPts val="0"/>
              </a:spcBef>
              <a:buNone/>
              <a:defRPr b="0" i="0" sz="900" u="none" cap="none" strike="noStrike">
                <a:solidFill>
                  <a:schemeClr val="accent2"/>
                </a:solidFill>
                <a:latin typeface="Gill Sans"/>
                <a:ea typeface="Gill Sans"/>
                <a:cs typeface="Gill Sans"/>
                <a:sym typeface="Gill Sans"/>
              </a:defRPr>
            </a:lvl8pPr>
            <a:lvl9pPr indent="0" lvl="8" marL="0" marR="0" rtl="0" algn="r">
              <a:spcBef>
                <a:spcPts val="0"/>
              </a:spcBef>
              <a:buNone/>
              <a:defRPr b="0" i="0" sz="900" u="none" cap="none" strike="noStrike">
                <a:solidFill>
                  <a:schemeClr val="accen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CA"/>
              <a:t>‹#›</a:t>
            </a:fld>
            <a:endParaRPr/>
          </a:p>
        </p:txBody>
      </p:sp>
      <p:sp>
        <p:nvSpPr>
          <p:cNvPr id="15" name="Google Shape;15;p27"/>
          <p:cNvSpPr/>
          <p:nvPr/>
        </p:nvSpPr>
        <p:spPr>
          <a:xfrm>
            <a:off x="439016" y="457200"/>
            <a:ext cx="3710838" cy="9499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7"/>
          <p:cNvSpPr/>
          <p:nvPr/>
        </p:nvSpPr>
        <p:spPr>
          <a:xfrm>
            <a:off x="8034629" y="453643"/>
            <a:ext cx="3710838" cy="9855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7"/>
          <p:cNvSpPr/>
          <p:nvPr/>
        </p:nvSpPr>
        <p:spPr>
          <a:xfrm>
            <a:off x="4234312" y="457200"/>
            <a:ext cx="3710838" cy="914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8.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0.png"/><Relationship Id="rId4" Type="http://schemas.openxmlformats.org/officeDocument/2006/relationships/image" Target="../media/image65.jpg"/><Relationship Id="rId5" Type="http://schemas.openxmlformats.org/officeDocument/2006/relationships/image" Target="../media/image63.png"/><Relationship Id="rId6" Type="http://schemas.openxmlformats.org/officeDocument/2006/relationships/image" Target="../media/image91.png"/><Relationship Id="rId7"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95.jpg"/><Relationship Id="rId5" Type="http://schemas.openxmlformats.org/officeDocument/2006/relationships/image" Target="../media/image62.jpg"/><Relationship Id="rId6" Type="http://schemas.openxmlformats.org/officeDocument/2006/relationships/image" Target="../media/image72.jpg"/><Relationship Id="rId7" Type="http://schemas.openxmlformats.org/officeDocument/2006/relationships/image" Target="../media/image68.png"/><Relationship Id="rId8"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38.jpg"/><Relationship Id="rId5" Type="http://schemas.openxmlformats.org/officeDocument/2006/relationships/image" Target="../media/image77.png"/><Relationship Id="rId6" Type="http://schemas.openxmlformats.org/officeDocument/2006/relationships/image" Target="../media/image66.png"/><Relationship Id="rId7" Type="http://schemas.openxmlformats.org/officeDocument/2006/relationships/image" Target="../media/image76.jpg"/></Relationships>
</file>

<file path=ppt/slides/_rels/slide14.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87.jpg"/><Relationship Id="rId13" Type="http://schemas.openxmlformats.org/officeDocument/2006/relationships/image" Target="../media/image88.png"/><Relationship Id="rId12"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8.png"/><Relationship Id="rId4" Type="http://schemas.openxmlformats.org/officeDocument/2006/relationships/image" Target="../media/image79.png"/><Relationship Id="rId9" Type="http://schemas.openxmlformats.org/officeDocument/2006/relationships/image" Target="../media/image86.jpg"/><Relationship Id="rId5" Type="http://schemas.openxmlformats.org/officeDocument/2006/relationships/image" Target="../media/image75.jpg"/><Relationship Id="rId6" Type="http://schemas.openxmlformats.org/officeDocument/2006/relationships/image" Target="../media/image74.jpg"/><Relationship Id="rId7" Type="http://schemas.openxmlformats.org/officeDocument/2006/relationships/image" Target="../media/image80.jpg"/><Relationship Id="rId8"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9.png"/><Relationship Id="rId4" Type="http://schemas.openxmlformats.org/officeDocument/2006/relationships/image" Target="../media/image121.png"/><Relationship Id="rId5" Type="http://schemas.openxmlformats.org/officeDocument/2006/relationships/image" Target="../media/image84.png"/><Relationship Id="rId6" Type="http://schemas.openxmlformats.org/officeDocument/2006/relationships/image" Target="../media/image90.jpg"/><Relationship Id="rId7" Type="http://schemas.openxmlformats.org/officeDocument/2006/relationships/image" Target="../media/image113.png"/><Relationship Id="rId8"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99.png"/><Relationship Id="rId13" Type="http://schemas.openxmlformats.org/officeDocument/2006/relationships/image" Target="../media/image106.png"/><Relationship Id="rId12"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1.jpg"/><Relationship Id="rId4" Type="http://schemas.openxmlformats.org/officeDocument/2006/relationships/image" Target="../media/image92.png"/><Relationship Id="rId9" Type="http://schemas.openxmlformats.org/officeDocument/2006/relationships/image" Target="../media/image126.png"/><Relationship Id="rId5" Type="http://schemas.openxmlformats.org/officeDocument/2006/relationships/image" Target="../media/image93.png"/><Relationship Id="rId6" Type="http://schemas.openxmlformats.org/officeDocument/2006/relationships/image" Target="../media/image102.png"/><Relationship Id="rId7" Type="http://schemas.openxmlformats.org/officeDocument/2006/relationships/image" Target="../media/image104.png"/><Relationship Id="rId8" Type="http://schemas.openxmlformats.org/officeDocument/2006/relationships/image" Target="../media/image10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7.png"/><Relationship Id="rId4" Type="http://schemas.openxmlformats.org/officeDocument/2006/relationships/image" Target="../media/image125.png"/><Relationship Id="rId5"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114.png"/><Relationship Id="rId5"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7.png"/></Relationships>
</file>

<file path=ppt/slides/_rels/slide25.xml.rels><?xml version="1.0" encoding="UTF-8" standalone="yes"?><Relationships xmlns="http://schemas.openxmlformats.org/package/2006/relationships"><Relationship Id="rId11" Type="http://schemas.openxmlformats.org/officeDocument/2006/relationships/hyperlink" Target="about:blank" TargetMode="External"/><Relationship Id="rId10" Type="http://schemas.openxmlformats.org/officeDocument/2006/relationships/image" Target="../media/image129.jpg"/><Relationship Id="rId12" Type="http://schemas.openxmlformats.org/officeDocument/2006/relationships/image" Target="../media/image124.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7.png"/><Relationship Id="rId4" Type="http://schemas.openxmlformats.org/officeDocument/2006/relationships/image" Target="../media/image119.jpg"/><Relationship Id="rId9" Type="http://schemas.openxmlformats.org/officeDocument/2006/relationships/image" Target="../media/image128.png"/><Relationship Id="rId5" Type="http://schemas.openxmlformats.org/officeDocument/2006/relationships/image" Target="../media/image122.jpg"/><Relationship Id="rId6" Type="http://schemas.openxmlformats.org/officeDocument/2006/relationships/image" Target="../media/image115.png"/><Relationship Id="rId7" Type="http://schemas.openxmlformats.org/officeDocument/2006/relationships/image" Target="../media/image120.jpg"/><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1.png"/><Relationship Id="rId10" Type="http://schemas.openxmlformats.org/officeDocument/2006/relationships/image" Target="../media/image40.pn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5.png"/><Relationship Id="rId13" Type="http://schemas.openxmlformats.org/officeDocument/2006/relationships/image" Target="../media/image31.pn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53.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10.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0"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43.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8.jp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49.png"/><Relationship Id="rId5" Type="http://schemas.openxmlformats.org/officeDocument/2006/relationships/image" Target="../media/image44.png"/></Relationships>
</file>

<file path=ppt/slides/_rels/slide8.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42.png"/><Relationship Id="rId13" Type="http://schemas.openxmlformats.org/officeDocument/2006/relationships/image" Target="../media/image48.png"/><Relationship Id="rId12"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9.jpg"/><Relationship Id="rId4" Type="http://schemas.openxmlformats.org/officeDocument/2006/relationships/image" Target="../media/image46.png"/><Relationship Id="rId9" Type="http://schemas.openxmlformats.org/officeDocument/2006/relationships/image" Target="../media/image57.png"/><Relationship Id="rId14" Type="http://schemas.openxmlformats.org/officeDocument/2006/relationships/image" Target="../media/image71.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41.jpg"/><Relationship Id="rId8" Type="http://schemas.openxmlformats.org/officeDocument/2006/relationships/image" Target="../media/image4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50.jpg"/><Relationship Id="rId5" Type="http://schemas.openxmlformats.org/officeDocument/2006/relationships/image" Target="../media/image59.jpg"/><Relationship Id="rId6" Type="http://schemas.openxmlformats.org/officeDocument/2006/relationships/image" Target="../media/image67.png"/><Relationship Id="rId7" Type="http://schemas.openxmlformats.org/officeDocument/2006/relationships/image" Target="../media/image69.jpg"/><Relationship Id="rId8"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descr="Connexions numériques" id="103" name="Google Shape;103;p1"/>
          <p:cNvPicPr preferRelativeResize="0"/>
          <p:nvPr/>
        </p:nvPicPr>
        <p:blipFill rotWithShape="1">
          <a:blip r:embed="rId3">
            <a:alphaModFix/>
          </a:blip>
          <a:srcRect b="-1" l="0" r="0" t="0"/>
          <a:stretch/>
        </p:blipFill>
        <p:spPr>
          <a:xfrm>
            <a:off x="-73880" y="0"/>
            <a:ext cx="12191980" cy="6857990"/>
          </a:xfrm>
          <a:prstGeom prst="rect">
            <a:avLst/>
          </a:prstGeom>
          <a:noFill/>
          <a:ln>
            <a:noFill/>
          </a:ln>
        </p:spPr>
      </p:pic>
      <p:grpSp>
        <p:nvGrpSpPr>
          <p:cNvPr id="104" name="Google Shape;104;p1"/>
          <p:cNvGrpSpPr/>
          <p:nvPr/>
        </p:nvGrpSpPr>
        <p:grpSpPr>
          <a:xfrm>
            <a:off x="446534" y="453643"/>
            <a:ext cx="11298933" cy="98554"/>
            <a:chOff x="446534" y="453643"/>
            <a:chExt cx="11298933" cy="98554"/>
          </a:xfrm>
        </p:grpSpPr>
        <p:sp>
          <p:nvSpPr>
            <p:cNvPr id="105" name="Google Shape;105;p1"/>
            <p:cNvSpPr/>
            <p:nvPr/>
          </p:nvSpPr>
          <p:spPr>
            <a:xfrm>
              <a:off x="446534" y="457200"/>
              <a:ext cx="3703320" cy="9499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06" name="Google Shape;106;p1"/>
            <p:cNvSpPr/>
            <p:nvPr/>
          </p:nvSpPr>
          <p:spPr>
            <a:xfrm>
              <a:off x="8042147" y="453643"/>
              <a:ext cx="3703320" cy="98554"/>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07" name="Google Shape;107;p1"/>
            <p:cNvSpPr/>
            <p:nvPr/>
          </p:nvSpPr>
          <p:spPr>
            <a:xfrm>
              <a:off x="4241830" y="457200"/>
              <a:ext cx="3703320" cy="9144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grpSp>
      <p:sp>
        <p:nvSpPr>
          <p:cNvPr id="108" name="Google Shape;108;p1"/>
          <p:cNvSpPr/>
          <p:nvPr/>
        </p:nvSpPr>
        <p:spPr>
          <a:xfrm>
            <a:off x="448732" y="4428067"/>
            <a:ext cx="11260667" cy="1962497"/>
          </a:xfrm>
          <a:prstGeom prst="rect">
            <a:avLst/>
          </a:prstGeom>
          <a:solidFill>
            <a:schemeClr val="accent1">
              <a:alpha val="96862"/>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09" name="Google Shape;109;p1"/>
          <p:cNvSpPr txBox="1"/>
          <p:nvPr>
            <p:ph type="ctrTitle"/>
          </p:nvPr>
        </p:nvSpPr>
        <p:spPr>
          <a:xfrm>
            <a:off x="581191" y="4953000"/>
            <a:ext cx="10993500" cy="89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4200"/>
              <a:buFont typeface="Gill Sans"/>
              <a:buNone/>
            </a:pPr>
            <a:r>
              <a:rPr lang="fr-CA" sz="4200">
                <a:solidFill>
                  <a:schemeClr val="lt1"/>
                </a:solidFill>
              </a:rPr>
              <a:t>TECHNOLOGIES, TRAVAIL ET QUALITÉ DE VIE</a:t>
            </a:r>
            <a:endParaRPr/>
          </a:p>
        </p:txBody>
      </p:sp>
      <p:sp>
        <p:nvSpPr>
          <p:cNvPr id="110" name="Google Shape;110;p1"/>
          <p:cNvSpPr txBox="1"/>
          <p:nvPr>
            <p:ph idx="1" type="subTitle"/>
          </p:nvPr>
        </p:nvSpPr>
        <p:spPr>
          <a:xfrm>
            <a:off x="581194" y="5848246"/>
            <a:ext cx="10993500" cy="48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72"/>
              <a:buNone/>
            </a:pPr>
            <a:r>
              <a:rPr lang="fr-CA">
                <a:solidFill>
                  <a:srgbClr val="7CEBFF"/>
                </a:solidFill>
              </a:rPr>
              <a:t>JÉRÔME ELISSALDE – TÉMOIGNAGE </a:t>
            </a:r>
            <a:endParaRPr/>
          </a:p>
        </p:txBody>
      </p:sp>
      <p:pic>
        <p:nvPicPr>
          <p:cNvPr id="111" name="Google Shape;111;p1"/>
          <p:cNvPicPr preferRelativeResize="0"/>
          <p:nvPr/>
        </p:nvPicPr>
        <p:blipFill rotWithShape="1">
          <a:blip r:embed="rId4">
            <a:alphaModFix/>
          </a:blip>
          <a:srcRect b="0" l="0" r="0" t="0"/>
          <a:stretch/>
        </p:blipFill>
        <p:spPr>
          <a:xfrm>
            <a:off x="619826" y="948869"/>
            <a:ext cx="10916277" cy="34756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0"/>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TECHNOLOGIES ET « CO-ERRANCE »  ORGANISATIONNELLE</a:t>
            </a:r>
            <a:endParaRPr/>
          </a:p>
        </p:txBody>
      </p:sp>
      <p:grpSp>
        <p:nvGrpSpPr>
          <p:cNvPr id="277" name="Google Shape;277;p10"/>
          <p:cNvGrpSpPr/>
          <p:nvPr/>
        </p:nvGrpSpPr>
        <p:grpSpPr>
          <a:xfrm>
            <a:off x="3039301" y="1715956"/>
            <a:ext cx="6427554" cy="5142043"/>
            <a:chOff x="2143951" y="0"/>
            <a:chExt cx="6427554" cy="5142043"/>
          </a:xfrm>
        </p:grpSpPr>
        <p:sp>
          <p:nvSpPr>
            <p:cNvPr id="278" name="Google Shape;278;p10"/>
            <p:cNvSpPr/>
            <p:nvPr/>
          </p:nvSpPr>
          <p:spPr>
            <a:xfrm>
              <a:off x="2143951" y="1285510"/>
              <a:ext cx="3856533" cy="3856533"/>
            </a:xfrm>
            <a:prstGeom prst="ellipse">
              <a:avLst/>
            </a:prstGeom>
            <a:solidFill>
              <a:srgbClr val="A1C775"/>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0"/>
            <p:cNvSpPr/>
            <p:nvPr/>
          </p:nvSpPr>
          <p:spPr>
            <a:xfrm>
              <a:off x="2695114" y="1836673"/>
              <a:ext cx="2754207" cy="2754207"/>
            </a:xfrm>
            <a:prstGeom prst="ellipse">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0"/>
            <p:cNvSpPr/>
            <p:nvPr/>
          </p:nvSpPr>
          <p:spPr>
            <a:xfrm>
              <a:off x="3245955" y="2387515"/>
              <a:ext cx="1652524" cy="1652524"/>
            </a:xfrm>
            <a:prstGeom prst="ellipse">
              <a:avLst/>
            </a:prstGeom>
            <a:solidFill>
              <a:srgbClr val="43CBE7"/>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p:nvPr/>
          </p:nvSpPr>
          <p:spPr>
            <a:xfrm>
              <a:off x="3796797" y="2938356"/>
              <a:ext cx="550841" cy="550841"/>
            </a:xfrm>
            <a:prstGeom prst="ellipse">
              <a:avLst/>
            </a:prstGeom>
            <a:solidFill>
              <a:srgbClr val="4490B8"/>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0"/>
            <p:cNvSpPr/>
            <p:nvPr/>
          </p:nvSpPr>
          <p:spPr>
            <a:xfrm>
              <a:off x="6643239" y="0"/>
              <a:ext cx="1928266" cy="9223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0"/>
            <p:cNvSpPr txBox="1"/>
            <p:nvPr/>
          </p:nvSpPr>
          <p:spPr>
            <a:xfrm>
              <a:off x="6643239" y="0"/>
              <a:ext cx="1928266" cy="922354"/>
            </a:xfrm>
            <a:prstGeom prst="rect">
              <a:avLst/>
            </a:prstGeom>
            <a:noFill/>
            <a:ln>
              <a:noFill/>
            </a:ln>
          </p:spPr>
          <p:txBody>
            <a:bodyPr anchorCtr="0" anchor="ctr" bIns="27925" lIns="156450" spcFirstLastPara="1" rIns="27925" wrap="square" tIns="27925">
              <a:noAutofit/>
            </a:bodyPr>
            <a:lstStyle/>
            <a:p>
              <a:pPr indent="0" lvl="0" marL="0" marR="0" rtl="0" algn="l">
                <a:lnSpc>
                  <a:spcPct val="90000"/>
                </a:lnSpc>
                <a:spcBef>
                  <a:spcPts val="0"/>
                </a:spcBef>
                <a:spcAft>
                  <a:spcPts val="0"/>
                </a:spcAft>
                <a:buClr>
                  <a:schemeClr val="dk1"/>
                </a:buClr>
                <a:buSzPts val="2200"/>
                <a:buFont typeface="Gill Sans"/>
                <a:buNone/>
              </a:pPr>
              <a:r>
                <a:rPr lang="fr-CA" sz="2200">
                  <a:solidFill>
                    <a:schemeClr val="dk1"/>
                  </a:solidFill>
                  <a:latin typeface="Gill Sans"/>
                  <a:ea typeface="Gill Sans"/>
                  <a:cs typeface="Gill Sans"/>
                  <a:sym typeface="Gill Sans"/>
                </a:rPr>
                <a:t>PSH</a:t>
              </a:r>
              <a:endParaRPr/>
            </a:p>
          </p:txBody>
        </p:sp>
        <p:cxnSp>
          <p:nvCxnSpPr>
            <p:cNvPr id="284" name="Google Shape;284;p10"/>
            <p:cNvCxnSpPr/>
            <p:nvPr/>
          </p:nvCxnSpPr>
          <p:spPr>
            <a:xfrm>
              <a:off x="6161173" y="461177"/>
              <a:ext cx="482066" cy="0"/>
            </a:xfrm>
            <a:prstGeom prst="straightConnector1">
              <a:avLst/>
            </a:prstGeom>
            <a:solidFill>
              <a:srgbClr val="4490B8"/>
            </a:solidFill>
            <a:ln cap="rnd" cmpd="sng" w="22225">
              <a:solidFill>
                <a:srgbClr val="BFD1DF"/>
              </a:solidFill>
              <a:prstDash val="solid"/>
              <a:round/>
              <a:headEnd len="sm" w="sm" type="none"/>
              <a:tailEnd len="sm" w="sm" type="none"/>
            </a:ln>
          </p:spPr>
        </p:cxnSp>
        <p:cxnSp>
          <p:nvCxnSpPr>
            <p:cNvPr id="285" name="Google Shape;285;p10"/>
            <p:cNvCxnSpPr/>
            <p:nvPr/>
          </p:nvCxnSpPr>
          <p:spPr>
            <a:xfrm rot="5400000">
              <a:off x="3737985" y="764879"/>
              <a:ext cx="2725283" cy="2121093"/>
            </a:xfrm>
            <a:prstGeom prst="straightConnector1">
              <a:avLst/>
            </a:prstGeom>
            <a:solidFill>
              <a:srgbClr val="4490B8"/>
            </a:solidFill>
            <a:ln cap="rnd" cmpd="sng" w="22225">
              <a:solidFill>
                <a:srgbClr val="BFD1DF"/>
              </a:solidFill>
              <a:prstDash val="solid"/>
              <a:round/>
              <a:headEnd len="sm" w="sm" type="none"/>
              <a:tailEnd len="sm" w="sm" type="none"/>
            </a:ln>
          </p:spPr>
        </p:cxnSp>
        <p:sp>
          <p:nvSpPr>
            <p:cNvPr id="286" name="Google Shape;286;p10"/>
            <p:cNvSpPr/>
            <p:nvPr/>
          </p:nvSpPr>
          <p:spPr>
            <a:xfrm>
              <a:off x="6643239" y="922354"/>
              <a:ext cx="1928266" cy="9223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txBox="1"/>
            <p:nvPr/>
          </p:nvSpPr>
          <p:spPr>
            <a:xfrm>
              <a:off x="6643239" y="922354"/>
              <a:ext cx="1928266" cy="922354"/>
            </a:xfrm>
            <a:prstGeom prst="rect">
              <a:avLst/>
            </a:prstGeom>
            <a:noFill/>
            <a:ln>
              <a:noFill/>
            </a:ln>
          </p:spPr>
          <p:txBody>
            <a:bodyPr anchorCtr="0" anchor="t" bIns="27925" lIns="156450" spcFirstLastPara="1" rIns="27925" wrap="square" tIns="27925">
              <a:noAutofit/>
            </a:bodyPr>
            <a:lstStyle/>
            <a:p>
              <a:pPr indent="0" lvl="0" marL="0" marR="0" rtl="0" algn="l">
                <a:lnSpc>
                  <a:spcPct val="90000"/>
                </a:lnSpc>
                <a:spcBef>
                  <a:spcPts val="0"/>
                </a:spcBef>
                <a:spcAft>
                  <a:spcPts val="0"/>
                </a:spcAft>
                <a:buClr>
                  <a:schemeClr val="dk1"/>
                </a:buClr>
                <a:buSzPts val="2200"/>
                <a:buFont typeface="Gill Sans"/>
                <a:buNone/>
              </a:pPr>
              <a:r>
                <a:rPr lang="fr-CA" sz="2200">
                  <a:solidFill>
                    <a:schemeClr val="dk1"/>
                  </a:solidFill>
                  <a:latin typeface="Gill Sans"/>
                  <a:ea typeface="Gill Sans"/>
                  <a:cs typeface="Gill Sans"/>
                  <a:sym typeface="Gill Sans"/>
                </a:rPr>
                <a:t>Employeur</a:t>
              </a:r>
              <a:endParaRPr/>
            </a:p>
            <a:p>
              <a:pPr indent="-171450" lvl="1" marL="171450" marR="0" rtl="0" algn="l">
                <a:lnSpc>
                  <a:spcPct val="90000"/>
                </a:lnSpc>
                <a:spcBef>
                  <a:spcPts val="770"/>
                </a:spcBef>
                <a:spcAft>
                  <a:spcPts val="0"/>
                </a:spcAft>
                <a:buClr>
                  <a:schemeClr val="dk1"/>
                </a:buClr>
                <a:buSzPts val="1700"/>
                <a:buFont typeface="Gill Sans"/>
                <a:buChar char="•"/>
              </a:pPr>
              <a:r>
                <a:rPr b="0" i="0" lang="fr-CA" sz="1700" u="none" cap="none" strike="noStrike">
                  <a:solidFill>
                    <a:schemeClr val="dk1"/>
                  </a:solidFill>
                  <a:latin typeface="Gill Sans"/>
                  <a:ea typeface="Gill Sans"/>
                  <a:cs typeface="Gill Sans"/>
                  <a:sym typeface="Gill Sans"/>
                </a:rPr>
                <a:t>RH, Gestionnaires, TI</a:t>
              </a:r>
              <a:endParaRPr/>
            </a:p>
          </p:txBody>
        </p:sp>
        <p:cxnSp>
          <p:nvCxnSpPr>
            <p:cNvPr id="288" name="Google Shape;288;p10"/>
            <p:cNvCxnSpPr/>
            <p:nvPr/>
          </p:nvCxnSpPr>
          <p:spPr>
            <a:xfrm>
              <a:off x="6161173" y="1383531"/>
              <a:ext cx="482066" cy="0"/>
            </a:xfrm>
            <a:prstGeom prst="straightConnector1">
              <a:avLst/>
            </a:prstGeom>
            <a:solidFill>
              <a:srgbClr val="4490B8"/>
            </a:solidFill>
            <a:ln cap="rnd" cmpd="sng" w="22225">
              <a:solidFill>
                <a:srgbClr val="BFD1DF"/>
              </a:solidFill>
              <a:prstDash val="solid"/>
              <a:round/>
              <a:headEnd len="sm" w="sm" type="none"/>
              <a:tailEnd len="sm" w="sm" type="none"/>
            </a:ln>
          </p:spPr>
        </p:cxnSp>
        <p:cxnSp>
          <p:nvCxnSpPr>
            <p:cNvPr id="289" name="Google Shape;289;p10"/>
            <p:cNvCxnSpPr/>
            <p:nvPr/>
          </p:nvCxnSpPr>
          <p:spPr>
            <a:xfrm rot="5400000">
              <a:off x="4209767" y="1672128"/>
              <a:ext cx="2238074" cy="1661522"/>
            </a:xfrm>
            <a:prstGeom prst="straightConnector1">
              <a:avLst/>
            </a:prstGeom>
            <a:solidFill>
              <a:srgbClr val="4490B8"/>
            </a:solidFill>
            <a:ln cap="rnd" cmpd="sng" w="22225">
              <a:solidFill>
                <a:srgbClr val="BFD1DF"/>
              </a:solidFill>
              <a:prstDash val="solid"/>
              <a:round/>
              <a:headEnd len="sm" w="sm" type="none"/>
              <a:tailEnd len="sm" w="sm" type="none"/>
            </a:ln>
          </p:spPr>
        </p:cxnSp>
        <p:sp>
          <p:nvSpPr>
            <p:cNvPr id="290" name="Google Shape;290;p10"/>
            <p:cNvSpPr/>
            <p:nvPr/>
          </p:nvSpPr>
          <p:spPr>
            <a:xfrm>
              <a:off x="6643239" y="1844708"/>
              <a:ext cx="1928266" cy="9223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
            <p:cNvSpPr txBox="1"/>
            <p:nvPr/>
          </p:nvSpPr>
          <p:spPr>
            <a:xfrm>
              <a:off x="6643239" y="1844708"/>
              <a:ext cx="1928266" cy="922354"/>
            </a:xfrm>
            <a:prstGeom prst="rect">
              <a:avLst/>
            </a:prstGeom>
            <a:noFill/>
            <a:ln>
              <a:noFill/>
            </a:ln>
          </p:spPr>
          <p:txBody>
            <a:bodyPr anchorCtr="0" anchor="t" bIns="27925" lIns="156450" spcFirstLastPara="1" rIns="27925" wrap="square" tIns="27925">
              <a:noAutofit/>
            </a:bodyPr>
            <a:lstStyle/>
            <a:p>
              <a:pPr indent="0" lvl="0" marL="0" marR="0" rtl="0" algn="l">
                <a:lnSpc>
                  <a:spcPct val="90000"/>
                </a:lnSpc>
                <a:spcBef>
                  <a:spcPts val="0"/>
                </a:spcBef>
                <a:spcAft>
                  <a:spcPts val="0"/>
                </a:spcAft>
                <a:buClr>
                  <a:schemeClr val="dk1"/>
                </a:buClr>
                <a:buSzPts val="2200"/>
                <a:buFont typeface="Gill Sans"/>
                <a:buNone/>
              </a:pPr>
              <a:r>
                <a:rPr lang="fr-CA" sz="2200">
                  <a:solidFill>
                    <a:schemeClr val="dk1"/>
                  </a:solidFill>
                  <a:latin typeface="Gill Sans"/>
                  <a:ea typeface="Gill Sans"/>
                  <a:cs typeface="Gill Sans"/>
                  <a:sym typeface="Gill Sans"/>
                </a:rPr>
                <a:t>Collègues</a:t>
              </a:r>
              <a:endParaRPr/>
            </a:p>
            <a:p>
              <a:pPr indent="-171450" lvl="1" marL="171450" marR="0" rtl="0" algn="l">
                <a:lnSpc>
                  <a:spcPct val="90000"/>
                </a:lnSpc>
                <a:spcBef>
                  <a:spcPts val="770"/>
                </a:spcBef>
                <a:spcAft>
                  <a:spcPts val="0"/>
                </a:spcAft>
                <a:buClr>
                  <a:schemeClr val="dk1"/>
                </a:buClr>
                <a:buSzPts val="1700"/>
                <a:buFont typeface="Gill Sans"/>
                <a:buChar char="•"/>
              </a:pPr>
              <a:r>
                <a:rPr b="0" i="0" lang="fr-CA" sz="1700" u="none" cap="none" strike="noStrike">
                  <a:solidFill>
                    <a:schemeClr val="dk1"/>
                  </a:solidFill>
                  <a:latin typeface="Gill Sans"/>
                  <a:ea typeface="Gill Sans"/>
                  <a:cs typeface="Gill Sans"/>
                  <a:sym typeface="Gill Sans"/>
                </a:rPr>
                <a:t>Directs , Collaborateurs</a:t>
              </a:r>
              <a:endParaRPr/>
            </a:p>
          </p:txBody>
        </p:sp>
        <p:cxnSp>
          <p:nvCxnSpPr>
            <p:cNvPr id="292" name="Google Shape;292;p10"/>
            <p:cNvCxnSpPr/>
            <p:nvPr/>
          </p:nvCxnSpPr>
          <p:spPr>
            <a:xfrm>
              <a:off x="6161173" y="2305885"/>
              <a:ext cx="482066" cy="0"/>
            </a:xfrm>
            <a:prstGeom prst="straightConnector1">
              <a:avLst/>
            </a:prstGeom>
            <a:solidFill>
              <a:srgbClr val="4490B8"/>
            </a:solidFill>
            <a:ln cap="rnd" cmpd="sng" w="22225">
              <a:solidFill>
                <a:srgbClr val="BFD1DF"/>
              </a:solidFill>
              <a:prstDash val="solid"/>
              <a:round/>
              <a:headEnd len="sm" w="sm" type="none"/>
              <a:tailEnd len="sm" w="sm" type="none"/>
            </a:ln>
          </p:spPr>
        </p:cxnSp>
        <p:cxnSp>
          <p:nvCxnSpPr>
            <p:cNvPr id="293" name="Google Shape;293;p10"/>
            <p:cNvCxnSpPr/>
            <p:nvPr/>
          </p:nvCxnSpPr>
          <p:spPr>
            <a:xfrm rot="5400000">
              <a:off x="4666445" y="2517673"/>
              <a:ext cx="1707158" cy="1282297"/>
            </a:xfrm>
            <a:prstGeom prst="straightConnector1">
              <a:avLst/>
            </a:prstGeom>
            <a:solidFill>
              <a:srgbClr val="4490B8"/>
            </a:solidFill>
            <a:ln cap="rnd" cmpd="sng" w="22225">
              <a:solidFill>
                <a:srgbClr val="BFD1DF"/>
              </a:solidFill>
              <a:prstDash val="solid"/>
              <a:round/>
              <a:headEnd len="sm" w="sm" type="none"/>
              <a:tailEnd len="sm" w="sm" type="none"/>
            </a:ln>
          </p:spPr>
        </p:cxnSp>
        <p:sp>
          <p:nvSpPr>
            <p:cNvPr id="294" name="Google Shape;294;p10"/>
            <p:cNvSpPr/>
            <p:nvPr/>
          </p:nvSpPr>
          <p:spPr>
            <a:xfrm>
              <a:off x="6643239" y="2767062"/>
              <a:ext cx="1928266" cy="9223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0"/>
            <p:cNvSpPr txBox="1"/>
            <p:nvPr/>
          </p:nvSpPr>
          <p:spPr>
            <a:xfrm>
              <a:off x="6643239" y="2767062"/>
              <a:ext cx="1928266" cy="922354"/>
            </a:xfrm>
            <a:prstGeom prst="rect">
              <a:avLst/>
            </a:prstGeom>
            <a:noFill/>
            <a:ln>
              <a:noFill/>
            </a:ln>
          </p:spPr>
          <p:txBody>
            <a:bodyPr anchorCtr="0" anchor="ctr" bIns="27925" lIns="156450" spcFirstLastPara="1" rIns="27925" wrap="square" tIns="27925">
              <a:noAutofit/>
            </a:bodyPr>
            <a:lstStyle/>
            <a:p>
              <a:pPr indent="0" lvl="0" marL="0" marR="0" rtl="0" algn="l">
                <a:lnSpc>
                  <a:spcPct val="90000"/>
                </a:lnSpc>
                <a:spcBef>
                  <a:spcPts val="0"/>
                </a:spcBef>
                <a:spcAft>
                  <a:spcPts val="0"/>
                </a:spcAft>
                <a:buClr>
                  <a:schemeClr val="dk1"/>
                </a:buClr>
                <a:buSzPts val="2200"/>
                <a:buFont typeface="Gill Sans"/>
                <a:buNone/>
              </a:pPr>
              <a:r>
                <a:rPr lang="fr-CA" sz="2200">
                  <a:solidFill>
                    <a:schemeClr val="dk1"/>
                  </a:solidFill>
                  <a:latin typeface="Gill Sans"/>
                  <a:ea typeface="Gill Sans"/>
                  <a:cs typeface="Gill Sans"/>
                  <a:sym typeface="Gill Sans"/>
                </a:rPr>
                <a:t>Clients - Partenaires</a:t>
              </a:r>
              <a:endParaRPr/>
            </a:p>
          </p:txBody>
        </p:sp>
        <p:cxnSp>
          <p:nvCxnSpPr>
            <p:cNvPr id="296" name="Google Shape;296;p10"/>
            <p:cNvCxnSpPr/>
            <p:nvPr/>
          </p:nvCxnSpPr>
          <p:spPr>
            <a:xfrm>
              <a:off x="6161173" y="3228239"/>
              <a:ext cx="482066" cy="0"/>
            </a:xfrm>
            <a:prstGeom prst="straightConnector1">
              <a:avLst/>
            </a:prstGeom>
            <a:solidFill>
              <a:srgbClr val="4490B8"/>
            </a:solidFill>
            <a:ln cap="rnd" cmpd="sng" w="22225">
              <a:solidFill>
                <a:srgbClr val="BFD1DF"/>
              </a:solidFill>
              <a:prstDash val="solid"/>
              <a:round/>
              <a:headEnd len="sm" w="sm" type="none"/>
              <a:tailEnd len="sm" w="sm" type="none"/>
            </a:ln>
          </p:spPr>
        </p:cxnSp>
        <p:cxnSp>
          <p:nvCxnSpPr>
            <p:cNvPr id="297" name="Google Shape;297;p10"/>
            <p:cNvCxnSpPr/>
            <p:nvPr/>
          </p:nvCxnSpPr>
          <p:spPr>
            <a:xfrm rot="5400000">
              <a:off x="5124215" y="3366560"/>
              <a:ext cx="1173414" cy="896001"/>
            </a:xfrm>
            <a:prstGeom prst="straightConnector1">
              <a:avLst/>
            </a:prstGeom>
            <a:solidFill>
              <a:srgbClr val="4490B8"/>
            </a:solidFill>
            <a:ln cap="rnd" cmpd="sng" w="22225">
              <a:solidFill>
                <a:srgbClr val="BFD1DF"/>
              </a:solidFill>
              <a:prstDash val="solid"/>
              <a:round/>
              <a:headEnd len="sm" w="sm" type="none"/>
              <a:tailEnd len="sm" w="sm" type="none"/>
            </a:ln>
          </p:spPr>
        </p:cxnSp>
      </p:grpSp>
      <p:pic>
        <p:nvPicPr>
          <p:cNvPr descr="Cheers avec un remplissage uni" id="298" name="Google Shape;298;p10"/>
          <p:cNvPicPr preferRelativeResize="0"/>
          <p:nvPr/>
        </p:nvPicPr>
        <p:blipFill rotWithShape="1">
          <a:blip r:embed="rId3">
            <a:alphaModFix/>
          </a:blip>
          <a:srcRect b="0" l="0" r="0" t="0"/>
          <a:stretch/>
        </p:blipFill>
        <p:spPr>
          <a:xfrm>
            <a:off x="581192" y="702156"/>
            <a:ext cx="1013800" cy="1013800"/>
          </a:xfrm>
          <a:prstGeom prst="rect">
            <a:avLst/>
          </a:prstGeom>
          <a:noFill/>
          <a:ln>
            <a:noFill/>
          </a:ln>
        </p:spPr>
      </p:pic>
      <p:pic>
        <p:nvPicPr>
          <p:cNvPr descr="Nuance Communications, Inc. DRAGON PREMIUM 13, FRENCH : Amazon.ca: Software" id="299" name="Google Shape;299;p10"/>
          <p:cNvPicPr preferRelativeResize="0"/>
          <p:nvPr/>
        </p:nvPicPr>
        <p:blipFill rotWithShape="1">
          <a:blip r:embed="rId4">
            <a:alphaModFix/>
          </a:blip>
          <a:srcRect b="0" l="0" r="0" t="0"/>
          <a:stretch/>
        </p:blipFill>
        <p:spPr>
          <a:xfrm>
            <a:off x="581192" y="3617641"/>
            <a:ext cx="1918179" cy="17706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1"/>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FLEXIBILITÉ</a:t>
            </a:r>
            <a:endParaRPr/>
          </a:p>
        </p:txBody>
      </p:sp>
      <p:pic>
        <p:nvPicPr>
          <p:cNvPr descr="Yoga avec un remplissage uni" id="306" name="Google Shape;306;p11"/>
          <p:cNvPicPr preferRelativeResize="0"/>
          <p:nvPr/>
        </p:nvPicPr>
        <p:blipFill rotWithShape="1">
          <a:blip r:embed="rId3">
            <a:alphaModFix/>
          </a:blip>
          <a:srcRect b="0" l="0" r="0" t="0"/>
          <a:stretch/>
        </p:blipFill>
        <p:spPr>
          <a:xfrm>
            <a:off x="492292" y="702156"/>
            <a:ext cx="1013800" cy="1013800"/>
          </a:xfrm>
          <a:prstGeom prst="rect">
            <a:avLst/>
          </a:prstGeom>
          <a:noFill/>
          <a:ln>
            <a:noFill/>
          </a:ln>
        </p:spPr>
      </p:pic>
      <p:pic>
        <p:nvPicPr>
          <p:cNvPr descr="Capture d’écran" id="307" name="Google Shape;307;p11"/>
          <p:cNvPicPr preferRelativeResize="0"/>
          <p:nvPr/>
        </p:nvPicPr>
        <p:blipFill rotWithShape="1">
          <a:blip r:embed="rId4">
            <a:alphaModFix/>
          </a:blip>
          <a:srcRect b="0" l="0" r="0" t="0"/>
          <a:stretch/>
        </p:blipFill>
        <p:spPr>
          <a:xfrm>
            <a:off x="3330385" y="4443827"/>
            <a:ext cx="3556998" cy="2000811"/>
          </a:xfrm>
          <a:prstGeom prst="rect">
            <a:avLst/>
          </a:prstGeom>
          <a:noFill/>
          <a:ln>
            <a:noFill/>
          </a:ln>
        </p:spPr>
      </p:pic>
      <p:sp>
        <p:nvSpPr>
          <p:cNvPr descr="Meta Quest 3 512GB— Breakthrough Mixed Reality — Powerful Performance (Renewed Premium)" id="308" name="Google Shape;308;p11"/>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309" name="Google Shape;309;p11"/>
          <p:cNvPicPr preferRelativeResize="0"/>
          <p:nvPr/>
        </p:nvPicPr>
        <p:blipFill rotWithShape="1">
          <a:blip r:embed="rId5">
            <a:alphaModFix/>
          </a:blip>
          <a:srcRect b="0" l="0" r="0" t="0"/>
          <a:stretch/>
        </p:blipFill>
        <p:spPr>
          <a:xfrm>
            <a:off x="921025" y="3198935"/>
            <a:ext cx="1777449" cy="2082489"/>
          </a:xfrm>
          <a:prstGeom prst="rect">
            <a:avLst/>
          </a:prstGeom>
          <a:noFill/>
          <a:ln>
            <a:noFill/>
          </a:ln>
        </p:spPr>
      </p:pic>
      <p:pic>
        <p:nvPicPr>
          <p:cNvPr id="310" name="Google Shape;310;p11"/>
          <p:cNvPicPr preferRelativeResize="0"/>
          <p:nvPr/>
        </p:nvPicPr>
        <p:blipFill rotWithShape="1">
          <a:blip r:embed="rId6">
            <a:alphaModFix/>
          </a:blip>
          <a:srcRect b="0" l="18134" r="17987" t="0"/>
          <a:stretch/>
        </p:blipFill>
        <p:spPr>
          <a:xfrm>
            <a:off x="3357332" y="1988111"/>
            <a:ext cx="3519309" cy="2389908"/>
          </a:xfrm>
          <a:prstGeom prst="rect">
            <a:avLst/>
          </a:prstGeom>
          <a:noFill/>
          <a:ln>
            <a:noFill/>
          </a:ln>
        </p:spPr>
      </p:pic>
      <p:pic>
        <p:nvPicPr>
          <p:cNvPr id="311" name="Google Shape;311;p11"/>
          <p:cNvPicPr preferRelativeResize="0"/>
          <p:nvPr/>
        </p:nvPicPr>
        <p:blipFill rotWithShape="1">
          <a:blip r:embed="rId7">
            <a:alphaModFix/>
          </a:blip>
          <a:srcRect b="0" l="0" r="0" t="0"/>
          <a:stretch/>
        </p:blipFill>
        <p:spPr>
          <a:xfrm>
            <a:off x="7568649" y="2311400"/>
            <a:ext cx="4133238" cy="41332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2"/>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DEXTÉRITÉ</a:t>
            </a:r>
            <a:endParaRPr/>
          </a:p>
        </p:txBody>
      </p:sp>
      <p:pic>
        <p:nvPicPr>
          <p:cNvPr descr="Pinch Zoom Out avec un remplissage uni" id="318" name="Google Shape;318;p12"/>
          <p:cNvPicPr preferRelativeResize="0"/>
          <p:nvPr>
            <p:ph idx="1" type="body"/>
          </p:nvPr>
        </p:nvPicPr>
        <p:blipFill rotWithShape="1">
          <a:blip r:embed="rId3">
            <a:alphaModFix/>
          </a:blip>
          <a:srcRect b="0" l="0" r="0" t="0"/>
          <a:stretch/>
        </p:blipFill>
        <p:spPr>
          <a:xfrm>
            <a:off x="581192" y="751856"/>
            <a:ext cx="914400" cy="914400"/>
          </a:xfrm>
          <a:prstGeom prst="rect">
            <a:avLst/>
          </a:prstGeom>
          <a:noFill/>
          <a:ln>
            <a:noFill/>
          </a:ln>
        </p:spPr>
      </p:pic>
      <p:pic>
        <p:nvPicPr>
          <p:cNvPr descr="Boutique PRÉSENCE. Souris Logitech MX Vertical, 910-005447" id="319" name="Google Shape;319;p12"/>
          <p:cNvPicPr preferRelativeResize="0"/>
          <p:nvPr/>
        </p:nvPicPr>
        <p:blipFill rotWithShape="1">
          <a:blip r:embed="rId4">
            <a:alphaModFix/>
          </a:blip>
          <a:srcRect b="0" l="0" r="0" t="0"/>
          <a:stretch/>
        </p:blipFill>
        <p:spPr>
          <a:xfrm>
            <a:off x="12433338" y="-1933575"/>
            <a:ext cx="2362200" cy="1933575"/>
          </a:xfrm>
          <a:prstGeom prst="rect">
            <a:avLst/>
          </a:prstGeom>
          <a:noFill/>
          <a:ln>
            <a:noFill/>
          </a:ln>
        </p:spPr>
      </p:pic>
      <p:pic>
        <p:nvPicPr>
          <p:cNvPr descr="Logitech Gamepad F310 - Gamepad - 10 buttons - wired" id="320" name="Google Shape;320;p12"/>
          <p:cNvPicPr preferRelativeResize="0"/>
          <p:nvPr/>
        </p:nvPicPr>
        <p:blipFill rotWithShape="1">
          <a:blip r:embed="rId5">
            <a:alphaModFix/>
          </a:blip>
          <a:srcRect b="0" l="0" r="0" t="0"/>
          <a:stretch/>
        </p:blipFill>
        <p:spPr>
          <a:xfrm>
            <a:off x="6308084" y="2307850"/>
            <a:ext cx="4720745" cy="3793455"/>
          </a:xfrm>
          <a:prstGeom prst="rect">
            <a:avLst/>
          </a:prstGeom>
          <a:noFill/>
          <a:ln>
            <a:noFill/>
          </a:ln>
        </p:spPr>
      </p:pic>
      <p:pic>
        <p:nvPicPr>
          <p:cNvPr descr="Fosmon Mini Clavier Bluetooth avec Charge USB-C (QWERTY Keypad), Portable Sans Fil avec Pavé Tactile, Compatible avec Apple TV, Amazon Fire Stick, PS4, PS4 Pro, PS5, HTC/IPTV, Lunettes VR, Téléphone Intelligent" id="321" name="Google Shape;321;p12"/>
          <p:cNvPicPr preferRelativeResize="0"/>
          <p:nvPr/>
        </p:nvPicPr>
        <p:blipFill rotWithShape="1">
          <a:blip r:embed="rId6">
            <a:alphaModFix/>
          </a:blip>
          <a:srcRect b="0" l="0" r="0" t="0"/>
          <a:stretch/>
        </p:blipFill>
        <p:spPr>
          <a:xfrm>
            <a:off x="12959455" y="4313872"/>
            <a:ext cx="2228850" cy="2228850"/>
          </a:xfrm>
          <a:prstGeom prst="rect">
            <a:avLst/>
          </a:prstGeom>
          <a:noFill/>
          <a:ln>
            <a:noFill/>
          </a:ln>
        </p:spPr>
      </p:pic>
      <p:pic>
        <p:nvPicPr>
          <p:cNvPr id="322" name="Google Shape;322;p12"/>
          <p:cNvPicPr preferRelativeResize="0"/>
          <p:nvPr/>
        </p:nvPicPr>
        <p:blipFill rotWithShape="1">
          <a:blip r:embed="rId7">
            <a:alphaModFix/>
          </a:blip>
          <a:srcRect b="0" l="0" r="0" t="0"/>
          <a:stretch/>
        </p:blipFill>
        <p:spPr>
          <a:xfrm>
            <a:off x="848033" y="1788936"/>
            <a:ext cx="4403014" cy="2159373"/>
          </a:xfrm>
          <a:prstGeom prst="rect">
            <a:avLst/>
          </a:prstGeom>
          <a:noFill/>
          <a:ln>
            <a:noFill/>
          </a:ln>
        </p:spPr>
      </p:pic>
      <p:pic>
        <p:nvPicPr>
          <p:cNvPr id="323" name="Google Shape;323;p12"/>
          <p:cNvPicPr preferRelativeResize="0"/>
          <p:nvPr/>
        </p:nvPicPr>
        <p:blipFill rotWithShape="1">
          <a:blip r:embed="rId8">
            <a:alphaModFix/>
          </a:blip>
          <a:srcRect b="0" l="0" r="0" t="0"/>
          <a:stretch/>
        </p:blipFill>
        <p:spPr>
          <a:xfrm>
            <a:off x="1184528" y="3989855"/>
            <a:ext cx="3677195" cy="27919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3"/>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DOULEUR</a:t>
            </a:r>
            <a:endParaRPr/>
          </a:p>
        </p:txBody>
      </p:sp>
      <p:pic>
        <p:nvPicPr>
          <p:cNvPr descr="Adhesive Bandage avec un remplissage uni" id="330" name="Google Shape;330;p13"/>
          <p:cNvPicPr preferRelativeResize="0"/>
          <p:nvPr/>
        </p:nvPicPr>
        <p:blipFill rotWithShape="1">
          <a:blip r:embed="rId3">
            <a:alphaModFix/>
          </a:blip>
          <a:srcRect b="0" l="0" r="0" t="0"/>
          <a:stretch/>
        </p:blipFill>
        <p:spPr>
          <a:xfrm>
            <a:off x="683034" y="752752"/>
            <a:ext cx="912607" cy="912607"/>
          </a:xfrm>
          <a:prstGeom prst="rect">
            <a:avLst/>
          </a:prstGeom>
          <a:noFill/>
          <a:ln>
            <a:noFill/>
          </a:ln>
        </p:spPr>
      </p:pic>
      <p:pic>
        <p:nvPicPr>
          <p:cNvPr descr="Bambu Lab A1 Combo - 3DJake Belgique" id="331" name="Google Shape;331;p13"/>
          <p:cNvPicPr preferRelativeResize="0"/>
          <p:nvPr/>
        </p:nvPicPr>
        <p:blipFill rotWithShape="1">
          <a:blip r:embed="rId4">
            <a:alphaModFix/>
          </a:blip>
          <a:srcRect b="0" l="0" r="0" t="0"/>
          <a:stretch/>
        </p:blipFill>
        <p:spPr>
          <a:xfrm>
            <a:off x="608016" y="2550739"/>
            <a:ext cx="3529374" cy="2888963"/>
          </a:xfrm>
          <a:prstGeom prst="rect">
            <a:avLst/>
          </a:prstGeom>
          <a:noFill/>
          <a:ln>
            <a:noFill/>
          </a:ln>
        </p:spPr>
      </p:pic>
      <p:pic>
        <p:nvPicPr>
          <p:cNvPr id="332" name="Google Shape;332;p13"/>
          <p:cNvPicPr preferRelativeResize="0"/>
          <p:nvPr/>
        </p:nvPicPr>
        <p:blipFill rotWithShape="1">
          <a:blip r:embed="rId5">
            <a:alphaModFix/>
          </a:blip>
          <a:srcRect b="0" l="0" r="0" t="0"/>
          <a:stretch/>
        </p:blipFill>
        <p:spPr>
          <a:xfrm>
            <a:off x="5012108" y="4004465"/>
            <a:ext cx="1698171" cy="2275160"/>
          </a:xfrm>
          <a:prstGeom prst="rect">
            <a:avLst/>
          </a:prstGeom>
          <a:noFill/>
          <a:ln>
            <a:noFill/>
          </a:ln>
        </p:spPr>
      </p:pic>
      <p:pic>
        <p:nvPicPr>
          <p:cNvPr id="333" name="Google Shape;333;p13"/>
          <p:cNvPicPr preferRelativeResize="0"/>
          <p:nvPr/>
        </p:nvPicPr>
        <p:blipFill rotWithShape="1">
          <a:blip r:embed="rId6">
            <a:alphaModFix/>
          </a:blip>
          <a:srcRect b="0" l="0" r="0" t="0"/>
          <a:stretch/>
        </p:blipFill>
        <p:spPr>
          <a:xfrm flipH="1">
            <a:off x="5031197" y="2504040"/>
            <a:ext cx="1615582" cy="1491180"/>
          </a:xfrm>
          <a:prstGeom prst="rect">
            <a:avLst/>
          </a:prstGeom>
          <a:noFill/>
          <a:ln>
            <a:noFill/>
          </a:ln>
        </p:spPr>
      </p:pic>
      <p:pic>
        <p:nvPicPr>
          <p:cNvPr id="334" name="Google Shape;334;p13"/>
          <p:cNvPicPr preferRelativeResize="0"/>
          <p:nvPr/>
        </p:nvPicPr>
        <p:blipFill rotWithShape="1">
          <a:blip r:embed="rId7">
            <a:alphaModFix/>
          </a:blip>
          <a:srcRect b="0" l="0" r="0" t="0"/>
          <a:stretch/>
        </p:blipFill>
        <p:spPr>
          <a:xfrm>
            <a:off x="7909665" y="2931267"/>
            <a:ext cx="2888963" cy="2888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4"/>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TRAVAIL À DISTANCE ET RÉALITÉ VIRTUELLE</a:t>
            </a:r>
            <a:endParaRPr/>
          </a:p>
        </p:txBody>
      </p:sp>
      <p:pic>
        <p:nvPicPr>
          <p:cNvPr descr="Work from home house avec un remplissage uni" id="341" name="Google Shape;341;p14"/>
          <p:cNvPicPr preferRelativeResize="0"/>
          <p:nvPr/>
        </p:nvPicPr>
        <p:blipFill rotWithShape="1">
          <a:blip r:embed="rId3">
            <a:alphaModFix/>
          </a:blip>
          <a:srcRect b="0" l="0" r="0" t="0"/>
          <a:stretch/>
        </p:blipFill>
        <p:spPr>
          <a:xfrm>
            <a:off x="581192" y="613743"/>
            <a:ext cx="1190625" cy="1190625"/>
          </a:xfrm>
          <a:prstGeom prst="rect">
            <a:avLst/>
          </a:prstGeom>
          <a:noFill/>
          <a:ln>
            <a:noFill/>
          </a:ln>
        </p:spPr>
      </p:pic>
      <p:pic>
        <p:nvPicPr>
          <p:cNvPr id="342" name="Google Shape;342;p14"/>
          <p:cNvPicPr preferRelativeResize="0"/>
          <p:nvPr/>
        </p:nvPicPr>
        <p:blipFill rotWithShape="1">
          <a:blip r:embed="rId4">
            <a:alphaModFix/>
          </a:blip>
          <a:srcRect b="0" l="0" r="0" t="0"/>
          <a:stretch/>
        </p:blipFill>
        <p:spPr>
          <a:xfrm>
            <a:off x="5873132" y="4919592"/>
            <a:ext cx="2639866" cy="1469688"/>
          </a:xfrm>
          <a:prstGeom prst="rect">
            <a:avLst/>
          </a:prstGeom>
          <a:noFill/>
          <a:ln>
            <a:noFill/>
          </a:ln>
        </p:spPr>
      </p:pic>
      <p:pic>
        <p:nvPicPr>
          <p:cNvPr descr="Meta's $500 Quest 3 targets consumer mixed reality | TechCrunch" id="343" name="Google Shape;343;p14"/>
          <p:cNvPicPr preferRelativeResize="0"/>
          <p:nvPr/>
        </p:nvPicPr>
        <p:blipFill rotWithShape="1">
          <a:blip r:embed="rId5">
            <a:alphaModFix/>
          </a:blip>
          <a:srcRect b="0" l="0" r="0" t="0"/>
          <a:stretch/>
        </p:blipFill>
        <p:spPr>
          <a:xfrm flipH="1">
            <a:off x="419658" y="1992109"/>
            <a:ext cx="2013033" cy="1339582"/>
          </a:xfrm>
          <a:prstGeom prst="rect">
            <a:avLst/>
          </a:prstGeom>
          <a:noFill/>
          <a:ln>
            <a:noFill/>
          </a:ln>
        </p:spPr>
      </p:pic>
      <p:pic>
        <p:nvPicPr>
          <p:cNvPr descr="Meta Horizon Workrooms" id="344" name="Google Shape;344;p14"/>
          <p:cNvPicPr preferRelativeResize="0"/>
          <p:nvPr/>
        </p:nvPicPr>
        <p:blipFill rotWithShape="1">
          <a:blip r:embed="rId6">
            <a:alphaModFix/>
          </a:blip>
          <a:srcRect b="0" l="0" r="0" t="0"/>
          <a:stretch/>
        </p:blipFill>
        <p:spPr>
          <a:xfrm>
            <a:off x="2673364" y="1992109"/>
            <a:ext cx="2718275" cy="1522234"/>
          </a:xfrm>
          <a:prstGeom prst="rect">
            <a:avLst/>
          </a:prstGeom>
          <a:noFill/>
          <a:ln>
            <a:noFill/>
          </a:ln>
        </p:spPr>
      </p:pic>
      <p:pic>
        <p:nvPicPr>
          <p:cNvPr descr="Arthur — One space where Humans and AI work together" id="345" name="Google Shape;345;p14"/>
          <p:cNvPicPr preferRelativeResize="0"/>
          <p:nvPr/>
        </p:nvPicPr>
        <p:blipFill rotWithShape="1">
          <a:blip r:embed="rId7">
            <a:alphaModFix/>
          </a:blip>
          <a:srcRect b="0" l="0" r="0" t="0"/>
          <a:stretch/>
        </p:blipFill>
        <p:spPr>
          <a:xfrm>
            <a:off x="8657547" y="3281339"/>
            <a:ext cx="2774948" cy="1553971"/>
          </a:xfrm>
          <a:prstGeom prst="rect">
            <a:avLst/>
          </a:prstGeom>
          <a:noFill/>
          <a:ln>
            <a:noFill/>
          </a:ln>
        </p:spPr>
      </p:pic>
      <p:pic>
        <p:nvPicPr>
          <p:cNvPr descr="Enterprise and Collaboration App 'Arthur' Adds New Avatar System, Speech to  Text, and More | Meta Quest Blog | Meta Store" id="346" name="Google Shape;346;p14"/>
          <p:cNvPicPr preferRelativeResize="0"/>
          <p:nvPr/>
        </p:nvPicPr>
        <p:blipFill rotWithShape="1">
          <a:blip r:embed="rId8">
            <a:alphaModFix/>
          </a:blip>
          <a:srcRect b="0" l="0" r="0" t="0"/>
          <a:stretch/>
        </p:blipFill>
        <p:spPr>
          <a:xfrm>
            <a:off x="8636181" y="1899791"/>
            <a:ext cx="2774950" cy="1553972"/>
          </a:xfrm>
          <a:prstGeom prst="rect">
            <a:avLst/>
          </a:prstGeom>
          <a:noFill/>
          <a:ln>
            <a:noFill/>
          </a:ln>
        </p:spPr>
      </p:pic>
      <p:pic>
        <p:nvPicPr>
          <p:cNvPr descr="Horizon Worlds - Wikipedia" id="347" name="Google Shape;347;p14"/>
          <p:cNvPicPr preferRelativeResize="0"/>
          <p:nvPr/>
        </p:nvPicPr>
        <p:blipFill rotWithShape="1">
          <a:blip r:embed="rId9">
            <a:alphaModFix/>
          </a:blip>
          <a:srcRect b="0" l="0" r="0" t="0"/>
          <a:stretch/>
        </p:blipFill>
        <p:spPr>
          <a:xfrm>
            <a:off x="5871718" y="2067447"/>
            <a:ext cx="2560189" cy="1703690"/>
          </a:xfrm>
          <a:prstGeom prst="rect">
            <a:avLst/>
          </a:prstGeom>
          <a:noFill/>
          <a:ln>
            <a:noFill/>
          </a:ln>
        </p:spPr>
      </p:pic>
      <p:pic>
        <p:nvPicPr>
          <p:cNvPr descr="VR Office solution Arthur announces the arrival of 'New" id="348" name="Google Shape;348;p14"/>
          <p:cNvPicPr preferRelativeResize="0"/>
          <p:nvPr/>
        </p:nvPicPr>
        <p:blipFill rotWithShape="1">
          <a:blip r:embed="rId10">
            <a:alphaModFix/>
          </a:blip>
          <a:srcRect b="0" l="0" r="0" t="0"/>
          <a:stretch/>
        </p:blipFill>
        <p:spPr>
          <a:xfrm>
            <a:off x="8666798" y="4835310"/>
            <a:ext cx="2765697" cy="1553970"/>
          </a:xfrm>
          <a:prstGeom prst="rect">
            <a:avLst/>
          </a:prstGeom>
          <a:noFill/>
          <a:ln>
            <a:noFill/>
          </a:ln>
        </p:spPr>
      </p:pic>
      <p:pic>
        <p:nvPicPr>
          <p:cNvPr id="349" name="Google Shape;349;p14"/>
          <p:cNvPicPr preferRelativeResize="0"/>
          <p:nvPr/>
        </p:nvPicPr>
        <p:blipFill rotWithShape="1">
          <a:blip r:embed="rId11">
            <a:alphaModFix/>
          </a:blip>
          <a:srcRect b="0" l="0" r="0" t="0"/>
          <a:stretch/>
        </p:blipFill>
        <p:spPr>
          <a:xfrm>
            <a:off x="5859157" y="3536214"/>
            <a:ext cx="2620120" cy="1426185"/>
          </a:xfrm>
          <a:prstGeom prst="rect">
            <a:avLst/>
          </a:prstGeom>
          <a:noFill/>
          <a:ln>
            <a:noFill/>
          </a:ln>
        </p:spPr>
      </p:pic>
      <p:pic>
        <p:nvPicPr>
          <p:cNvPr id="350" name="Google Shape;350;p14"/>
          <p:cNvPicPr preferRelativeResize="0"/>
          <p:nvPr/>
        </p:nvPicPr>
        <p:blipFill rotWithShape="1">
          <a:blip r:embed="rId12">
            <a:alphaModFix/>
          </a:blip>
          <a:srcRect b="0" l="0" r="0" t="0"/>
          <a:stretch/>
        </p:blipFill>
        <p:spPr>
          <a:xfrm>
            <a:off x="2686074" y="4899284"/>
            <a:ext cx="2718275" cy="1534252"/>
          </a:xfrm>
          <a:prstGeom prst="rect">
            <a:avLst/>
          </a:prstGeom>
          <a:noFill/>
          <a:ln>
            <a:noFill/>
          </a:ln>
        </p:spPr>
      </p:pic>
      <p:pic>
        <p:nvPicPr>
          <p:cNvPr id="351" name="Google Shape;351;p14"/>
          <p:cNvPicPr preferRelativeResize="0"/>
          <p:nvPr/>
        </p:nvPicPr>
        <p:blipFill rotWithShape="1">
          <a:blip r:embed="rId13">
            <a:alphaModFix/>
          </a:blip>
          <a:srcRect b="0" l="0" r="0" t="0"/>
          <a:stretch/>
        </p:blipFill>
        <p:spPr>
          <a:xfrm>
            <a:off x="2687341" y="3399962"/>
            <a:ext cx="2703032" cy="15222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15"/>
          <p:cNvPicPr preferRelativeResize="0"/>
          <p:nvPr/>
        </p:nvPicPr>
        <p:blipFill rotWithShape="1">
          <a:blip r:embed="rId3">
            <a:alphaModFix/>
          </a:blip>
          <a:srcRect b="0" l="0" r="0" t="0"/>
          <a:stretch/>
        </p:blipFill>
        <p:spPr>
          <a:xfrm>
            <a:off x="9454355" y="4273526"/>
            <a:ext cx="2147423" cy="2293629"/>
          </a:xfrm>
          <a:prstGeom prst="rect">
            <a:avLst/>
          </a:prstGeom>
          <a:noFill/>
          <a:ln>
            <a:noFill/>
          </a:ln>
        </p:spPr>
      </p:pic>
      <p:sp>
        <p:nvSpPr>
          <p:cNvPr id="358" name="Google Shape;358;p15"/>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SANTÉ MENTALE </a:t>
            </a:r>
            <a:endParaRPr/>
          </a:p>
        </p:txBody>
      </p:sp>
      <p:pic>
        <p:nvPicPr>
          <p:cNvPr descr="Respirelax : une application gratuite et indispensable de cohérence  cardiaque – Ado Zen" id="359" name="Google Shape;359;p15"/>
          <p:cNvPicPr preferRelativeResize="0"/>
          <p:nvPr/>
        </p:nvPicPr>
        <p:blipFill rotWithShape="1">
          <a:blip r:embed="rId4">
            <a:alphaModFix/>
          </a:blip>
          <a:srcRect b="0" l="0" r="0" t="0"/>
          <a:stretch/>
        </p:blipFill>
        <p:spPr>
          <a:xfrm>
            <a:off x="1423363" y="2109532"/>
            <a:ext cx="1813689" cy="3219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cales of justice avec un remplissage uni" id="360" name="Google Shape;360;p15"/>
          <p:cNvPicPr preferRelativeResize="0"/>
          <p:nvPr/>
        </p:nvPicPr>
        <p:blipFill rotWithShape="1">
          <a:blip r:embed="rId5">
            <a:alphaModFix/>
          </a:blip>
          <a:srcRect b="0" l="0" r="0" t="0"/>
          <a:stretch/>
        </p:blipFill>
        <p:spPr>
          <a:xfrm>
            <a:off x="667803" y="772673"/>
            <a:ext cx="932397" cy="932397"/>
          </a:xfrm>
          <a:prstGeom prst="rect">
            <a:avLst/>
          </a:prstGeom>
          <a:noFill/>
          <a:ln>
            <a:noFill/>
          </a:ln>
        </p:spPr>
      </p:pic>
      <p:pic>
        <p:nvPicPr>
          <p:cNvPr descr="Tripp raises $11.2M to build the mindful metaverse | VentureBeat" id="361" name="Google Shape;361;p15"/>
          <p:cNvPicPr preferRelativeResize="0"/>
          <p:nvPr/>
        </p:nvPicPr>
        <p:blipFill rotWithShape="1">
          <a:blip r:embed="rId6">
            <a:alphaModFix/>
          </a:blip>
          <a:srcRect b="0" l="0" r="0" t="0"/>
          <a:stretch/>
        </p:blipFill>
        <p:spPr>
          <a:xfrm>
            <a:off x="5358590" y="2109532"/>
            <a:ext cx="4095765" cy="2293628"/>
          </a:xfrm>
          <a:prstGeom prst="rect">
            <a:avLst/>
          </a:prstGeom>
          <a:noFill/>
          <a:ln>
            <a:noFill/>
          </a:ln>
        </p:spPr>
      </p:pic>
      <p:pic>
        <p:nvPicPr>
          <p:cNvPr id="362" name="Google Shape;362;p15"/>
          <p:cNvPicPr preferRelativeResize="0"/>
          <p:nvPr/>
        </p:nvPicPr>
        <p:blipFill rotWithShape="1">
          <a:blip r:embed="rId7">
            <a:alphaModFix/>
          </a:blip>
          <a:srcRect b="0" l="-12751" r="0" t="0"/>
          <a:stretch/>
        </p:blipFill>
        <p:spPr>
          <a:xfrm>
            <a:off x="4758401" y="4277900"/>
            <a:ext cx="4695954" cy="2289256"/>
          </a:xfrm>
          <a:prstGeom prst="rect">
            <a:avLst/>
          </a:prstGeom>
          <a:noFill/>
          <a:ln>
            <a:noFill/>
          </a:ln>
        </p:spPr>
      </p:pic>
      <p:pic>
        <p:nvPicPr>
          <p:cNvPr id="363" name="Google Shape;363;p15"/>
          <p:cNvPicPr preferRelativeResize="0"/>
          <p:nvPr/>
        </p:nvPicPr>
        <p:blipFill rotWithShape="1">
          <a:blip r:embed="rId8">
            <a:alphaModFix/>
          </a:blip>
          <a:srcRect b="0" l="0" r="0" t="0"/>
          <a:stretch/>
        </p:blipFill>
        <p:spPr>
          <a:xfrm>
            <a:off x="590222" y="5399431"/>
            <a:ext cx="3479973" cy="1073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16"/>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EFF"/>
              </a:buClr>
              <a:buSzPts val="2800"/>
              <a:buFont typeface="Gill Sans"/>
              <a:buNone/>
            </a:pPr>
            <a:r>
              <a:rPr lang="fr-CA">
                <a:solidFill>
                  <a:srgbClr val="FFFEFF"/>
                </a:solidFill>
              </a:rPr>
              <a:t>TECHNOLOGIE ET PARCOURS DE L'EMPLOYÉ</a:t>
            </a:r>
            <a:endParaRPr>
              <a:solidFill>
                <a:srgbClr val="FFFEFF"/>
              </a:solidFill>
            </a:endParaRPr>
          </a:p>
        </p:txBody>
      </p:sp>
      <p:grpSp>
        <p:nvGrpSpPr>
          <p:cNvPr id="370" name="Google Shape;370;p16"/>
          <p:cNvGrpSpPr/>
          <p:nvPr/>
        </p:nvGrpSpPr>
        <p:grpSpPr>
          <a:xfrm>
            <a:off x="440276" y="2995146"/>
            <a:ext cx="11020254" cy="1271567"/>
            <a:chOff x="4847" y="1203335"/>
            <a:chExt cx="11020254" cy="1271567"/>
          </a:xfrm>
        </p:grpSpPr>
        <p:sp>
          <p:nvSpPr>
            <p:cNvPr id="371" name="Google Shape;371;p16"/>
            <p:cNvSpPr/>
            <p:nvPr/>
          </p:nvSpPr>
          <p:spPr>
            <a:xfrm>
              <a:off x="4847" y="1203335"/>
              <a:ext cx="2119279" cy="1271567"/>
            </a:xfrm>
            <a:prstGeom prst="roundRect">
              <a:avLst>
                <a:gd fmla="val 10000" name="adj"/>
              </a:avLst>
            </a:prstGeom>
            <a:solidFill>
              <a:srgbClr val="4490B8"/>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txBox="1"/>
            <p:nvPr/>
          </p:nvSpPr>
          <p:spPr>
            <a:xfrm>
              <a:off x="42090" y="1240578"/>
              <a:ext cx="2044793" cy="1197081"/>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Attraction</a:t>
              </a:r>
              <a:endParaRPr/>
            </a:p>
          </p:txBody>
        </p:sp>
        <p:sp>
          <p:nvSpPr>
            <p:cNvPr id="373" name="Google Shape;373;p16"/>
            <p:cNvSpPr/>
            <p:nvPr/>
          </p:nvSpPr>
          <p:spPr>
            <a:xfrm>
              <a:off x="2336055" y="1576328"/>
              <a:ext cx="449287" cy="525581"/>
            </a:xfrm>
            <a:prstGeom prst="rightArrow">
              <a:avLst>
                <a:gd fmla="val 60000" name="adj1"/>
                <a:gd fmla="val 50000" name="adj2"/>
              </a:avLst>
            </a:prstGeom>
            <a:solidFill>
              <a:srgbClr val="4490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txBox="1"/>
            <p:nvPr/>
          </p:nvSpPr>
          <p:spPr>
            <a:xfrm>
              <a:off x="2336055" y="1681444"/>
              <a:ext cx="314501" cy="31534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Gill Sans"/>
                <a:buNone/>
              </a:pPr>
              <a:r>
                <a:t/>
              </a:r>
              <a:endParaRPr sz="2100">
                <a:solidFill>
                  <a:schemeClr val="lt1"/>
                </a:solidFill>
                <a:latin typeface="Gill Sans"/>
                <a:ea typeface="Gill Sans"/>
                <a:cs typeface="Gill Sans"/>
                <a:sym typeface="Gill Sans"/>
              </a:endParaRPr>
            </a:p>
          </p:txBody>
        </p:sp>
        <p:sp>
          <p:nvSpPr>
            <p:cNvPr id="375" name="Google Shape;375;p16"/>
            <p:cNvSpPr/>
            <p:nvPr/>
          </p:nvSpPr>
          <p:spPr>
            <a:xfrm>
              <a:off x="2971839" y="1203335"/>
              <a:ext cx="2119279" cy="1271567"/>
            </a:xfrm>
            <a:prstGeom prst="roundRect">
              <a:avLst>
                <a:gd fmla="val 10000" name="adj"/>
              </a:avLst>
            </a:prstGeom>
            <a:solidFill>
              <a:srgbClr val="43CBE7"/>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
            <p:cNvSpPr txBox="1"/>
            <p:nvPr/>
          </p:nvSpPr>
          <p:spPr>
            <a:xfrm>
              <a:off x="3009082" y="1240578"/>
              <a:ext cx="2044793" cy="1197081"/>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Recrutement</a:t>
              </a:r>
              <a:endParaRPr/>
            </a:p>
          </p:txBody>
        </p:sp>
        <p:sp>
          <p:nvSpPr>
            <p:cNvPr id="377" name="Google Shape;377;p16"/>
            <p:cNvSpPr/>
            <p:nvPr/>
          </p:nvSpPr>
          <p:spPr>
            <a:xfrm>
              <a:off x="5303047" y="1576328"/>
              <a:ext cx="449287" cy="525581"/>
            </a:xfrm>
            <a:prstGeom prst="rightArrow">
              <a:avLst>
                <a:gd fmla="val 60000" name="adj1"/>
                <a:gd fmla="val 50000" name="adj2"/>
              </a:avLst>
            </a:prstGeom>
            <a:solidFill>
              <a:srgbClr val="43CB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
            <p:cNvSpPr txBox="1"/>
            <p:nvPr/>
          </p:nvSpPr>
          <p:spPr>
            <a:xfrm>
              <a:off x="5303047" y="1681444"/>
              <a:ext cx="314501" cy="31534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Gill Sans"/>
                <a:buNone/>
              </a:pPr>
              <a:r>
                <a:t/>
              </a:r>
              <a:endParaRPr sz="2100">
                <a:solidFill>
                  <a:schemeClr val="lt1"/>
                </a:solidFill>
                <a:latin typeface="Gill Sans"/>
                <a:ea typeface="Gill Sans"/>
                <a:cs typeface="Gill Sans"/>
                <a:sym typeface="Gill Sans"/>
              </a:endParaRPr>
            </a:p>
          </p:txBody>
        </p:sp>
        <p:sp>
          <p:nvSpPr>
            <p:cNvPr id="379" name="Google Shape;379;p16"/>
            <p:cNvSpPr/>
            <p:nvPr/>
          </p:nvSpPr>
          <p:spPr>
            <a:xfrm>
              <a:off x="5938830" y="1203335"/>
              <a:ext cx="2119279" cy="1271567"/>
            </a:xfrm>
            <a:prstGeom prst="roundRect">
              <a:avLst>
                <a:gd fmla="val 10000" name="adj"/>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
            <p:cNvSpPr txBox="1"/>
            <p:nvPr/>
          </p:nvSpPr>
          <p:spPr>
            <a:xfrm>
              <a:off x="5976073" y="1240578"/>
              <a:ext cx="2044793" cy="1197081"/>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Intégration - Réintégration </a:t>
              </a:r>
              <a:endParaRPr/>
            </a:p>
          </p:txBody>
        </p:sp>
        <p:sp>
          <p:nvSpPr>
            <p:cNvPr id="381" name="Google Shape;381;p16"/>
            <p:cNvSpPr/>
            <p:nvPr/>
          </p:nvSpPr>
          <p:spPr>
            <a:xfrm>
              <a:off x="8270038" y="1576328"/>
              <a:ext cx="449287" cy="525581"/>
            </a:xfrm>
            <a:prstGeom prst="rightArrow">
              <a:avLst>
                <a:gd fmla="val 6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6"/>
            <p:cNvSpPr txBox="1"/>
            <p:nvPr/>
          </p:nvSpPr>
          <p:spPr>
            <a:xfrm>
              <a:off x="8270038" y="1681444"/>
              <a:ext cx="314501" cy="31534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100"/>
                <a:buFont typeface="Gill Sans"/>
                <a:buNone/>
              </a:pPr>
              <a:r>
                <a:t/>
              </a:r>
              <a:endParaRPr sz="2100">
                <a:solidFill>
                  <a:schemeClr val="lt1"/>
                </a:solidFill>
                <a:latin typeface="Gill Sans"/>
                <a:ea typeface="Gill Sans"/>
                <a:cs typeface="Gill Sans"/>
                <a:sym typeface="Gill Sans"/>
              </a:endParaRPr>
            </a:p>
          </p:txBody>
        </p:sp>
        <p:sp>
          <p:nvSpPr>
            <p:cNvPr id="383" name="Google Shape;383;p16"/>
            <p:cNvSpPr/>
            <p:nvPr/>
          </p:nvSpPr>
          <p:spPr>
            <a:xfrm>
              <a:off x="8905822" y="1203335"/>
              <a:ext cx="2119279" cy="1271567"/>
            </a:xfrm>
            <a:prstGeom prst="roundRect">
              <a:avLst>
                <a:gd fmla="val 10000" name="adj"/>
              </a:avLst>
            </a:prstGeom>
            <a:solidFill>
              <a:srgbClr val="A1C775"/>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6"/>
            <p:cNvSpPr txBox="1"/>
            <p:nvPr/>
          </p:nvSpPr>
          <p:spPr>
            <a:xfrm>
              <a:off x="8943065" y="1240578"/>
              <a:ext cx="2044793" cy="1197081"/>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Rétention</a:t>
              </a:r>
              <a:endParaRPr/>
            </a:p>
          </p:txBody>
        </p:sp>
      </p:grpSp>
      <p:sp>
        <p:nvSpPr>
          <p:cNvPr id="385" name="Google Shape;385;p16"/>
          <p:cNvSpPr/>
          <p:nvPr/>
        </p:nvSpPr>
        <p:spPr>
          <a:xfrm>
            <a:off x="435429" y="4835047"/>
            <a:ext cx="11455120" cy="1471437"/>
          </a:xfrm>
          <a:prstGeom prst="rightArrow">
            <a:avLst>
              <a:gd fmla="val 50000" name="adj1"/>
              <a:gd fmla="val 50000" name="adj2"/>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3200">
                <a:solidFill>
                  <a:schemeClr val="lt1"/>
                </a:solidFill>
                <a:latin typeface="Gill Sans"/>
                <a:ea typeface="Gill Sans"/>
                <a:cs typeface="Gill Sans"/>
                <a:sym typeface="Gill Sans"/>
              </a:rPr>
              <a:t>Soutien technologique </a:t>
            </a:r>
            <a:endParaRPr sz="3200">
              <a:solidFill>
                <a:schemeClr val="lt1"/>
              </a:solidFill>
              <a:latin typeface="Gill Sans"/>
              <a:ea typeface="Gill Sans"/>
              <a:cs typeface="Gill Sans"/>
              <a:sym typeface="Gill Sans"/>
            </a:endParaRPr>
          </a:p>
        </p:txBody>
      </p:sp>
      <p:pic>
        <p:nvPicPr>
          <p:cNvPr descr="Playbook avec un remplissage uni" id="386" name="Google Shape;386;p16"/>
          <p:cNvPicPr preferRelativeResize="0"/>
          <p:nvPr/>
        </p:nvPicPr>
        <p:blipFill rotWithShape="1">
          <a:blip r:embed="rId3">
            <a:alphaModFix/>
          </a:blip>
          <a:srcRect b="0" l="0" r="0" t="0"/>
          <a:stretch/>
        </p:blipFill>
        <p:spPr>
          <a:xfrm>
            <a:off x="581025" y="702156"/>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7"/>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ÉCOSYSTÈME – LE SENTIER « CAHORDIQUE »</a:t>
            </a:r>
            <a:endParaRPr/>
          </a:p>
        </p:txBody>
      </p:sp>
      <p:pic>
        <p:nvPicPr>
          <p:cNvPr descr="Centre Lucie-Bruneau (@CRLucieBruneau) / X" id="393" name="Google Shape;393;p17"/>
          <p:cNvPicPr preferRelativeResize="0"/>
          <p:nvPr/>
        </p:nvPicPr>
        <p:blipFill rotWithShape="1">
          <a:blip r:embed="rId3">
            <a:alphaModFix/>
          </a:blip>
          <a:srcRect b="0" l="0" r="0" t="0"/>
          <a:stretch/>
        </p:blipFill>
        <p:spPr>
          <a:xfrm>
            <a:off x="783070" y="3830848"/>
            <a:ext cx="1822583" cy="1822583"/>
          </a:xfrm>
          <a:prstGeom prst="rect">
            <a:avLst/>
          </a:prstGeom>
          <a:noFill/>
          <a:ln>
            <a:noFill/>
          </a:ln>
        </p:spPr>
      </p:pic>
      <p:pic>
        <p:nvPicPr>
          <p:cNvPr descr="MÉMO-Qc : Lancement d'un nouveau répertoire de recherche en ligne - CRIR" id="394" name="Google Shape;394;p17"/>
          <p:cNvPicPr preferRelativeResize="0"/>
          <p:nvPr/>
        </p:nvPicPr>
        <p:blipFill rotWithShape="1">
          <a:blip r:embed="rId4">
            <a:alphaModFix/>
          </a:blip>
          <a:srcRect b="0" l="0" r="0" t="0"/>
          <a:stretch/>
        </p:blipFill>
        <p:spPr>
          <a:xfrm>
            <a:off x="8839235" y="2158321"/>
            <a:ext cx="2595610" cy="1038244"/>
          </a:xfrm>
          <a:prstGeom prst="rect">
            <a:avLst/>
          </a:prstGeom>
          <a:noFill/>
          <a:ln>
            <a:noFill/>
          </a:ln>
        </p:spPr>
      </p:pic>
      <p:pic>
        <p:nvPicPr>
          <p:cNvPr descr="AlterGo – Société inclusive" id="395" name="Google Shape;395;p17"/>
          <p:cNvPicPr preferRelativeResize="0"/>
          <p:nvPr/>
        </p:nvPicPr>
        <p:blipFill rotWithShape="1">
          <a:blip r:embed="rId5">
            <a:alphaModFix/>
          </a:blip>
          <a:srcRect b="0" l="0" r="0" t="0"/>
          <a:stretch/>
        </p:blipFill>
        <p:spPr>
          <a:xfrm>
            <a:off x="9096581" y="3365266"/>
            <a:ext cx="2129393" cy="681191"/>
          </a:xfrm>
          <a:prstGeom prst="rect">
            <a:avLst/>
          </a:prstGeom>
          <a:noFill/>
          <a:ln>
            <a:noFill/>
          </a:ln>
        </p:spPr>
      </p:pic>
      <p:pic>
        <p:nvPicPr>
          <p:cNvPr descr="Informations concernant les contrats d'intégration au travail (CIT) du  ministère de l'Emploi et de la Solidarité sociale." id="396" name="Google Shape;396;p17"/>
          <p:cNvPicPr preferRelativeResize="0"/>
          <p:nvPr/>
        </p:nvPicPr>
        <p:blipFill rotWithShape="1">
          <a:blip r:embed="rId6">
            <a:alphaModFix/>
          </a:blip>
          <a:srcRect b="0" l="0" r="0" t="0"/>
          <a:stretch/>
        </p:blipFill>
        <p:spPr>
          <a:xfrm>
            <a:off x="5913810" y="5812253"/>
            <a:ext cx="1521326" cy="681191"/>
          </a:xfrm>
          <a:prstGeom prst="rect">
            <a:avLst/>
          </a:prstGeom>
          <a:solidFill>
            <a:schemeClr val="dk2"/>
          </a:solidFill>
          <a:ln>
            <a:noFill/>
          </a:ln>
        </p:spPr>
      </p:pic>
      <p:pic>
        <p:nvPicPr>
          <p:cNvPr descr="Employee badge avec un remplissage uni" id="397" name="Google Shape;397;p17"/>
          <p:cNvPicPr preferRelativeResize="0"/>
          <p:nvPr/>
        </p:nvPicPr>
        <p:blipFill rotWithShape="1">
          <a:blip r:embed="rId7">
            <a:alphaModFix/>
          </a:blip>
          <a:srcRect b="0" l="0" r="0" t="0"/>
          <a:stretch/>
        </p:blipFill>
        <p:spPr>
          <a:xfrm>
            <a:off x="3688914" y="2423478"/>
            <a:ext cx="914400" cy="914400"/>
          </a:xfrm>
          <a:prstGeom prst="rect">
            <a:avLst/>
          </a:prstGeom>
          <a:noFill/>
          <a:ln>
            <a:noFill/>
          </a:ln>
        </p:spPr>
      </p:pic>
      <p:sp>
        <p:nvSpPr>
          <p:cNvPr id="398" name="Google Shape;398;p17"/>
          <p:cNvSpPr/>
          <p:nvPr/>
        </p:nvSpPr>
        <p:spPr>
          <a:xfrm>
            <a:off x="410272" y="2163096"/>
            <a:ext cx="1381801"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Neurologue</a:t>
            </a:r>
            <a:endParaRPr/>
          </a:p>
        </p:txBody>
      </p:sp>
      <p:sp>
        <p:nvSpPr>
          <p:cNvPr id="399" name="Google Shape;399;p17"/>
          <p:cNvSpPr/>
          <p:nvPr/>
        </p:nvSpPr>
        <p:spPr>
          <a:xfrm>
            <a:off x="410273" y="2763342"/>
            <a:ext cx="1738808"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Physiothérapeute</a:t>
            </a:r>
            <a:endParaRPr/>
          </a:p>
        </p:txBody>
      </p:sp>
      <p:sp>
        <p:nvSpPr>
          <p:cNvPr id="400" name="Google Shape;400;p17"/>
          <p:cNvSpPr/>
          <p:nvPr/>
        </p:nvSpPr>
        <p:spPr>
          <a:xfrm>
            <a:off x="1863037" y="3413934"/>
            <a:ext cx="1705589"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Psychothérapeute</a:t>
            </a:r>
            <a:endParaRPr/>
          </a:p>
        </p:txBody>
      </p:sp>
      <p:sp>
        <p:nvSpPr>
          <p:cNvPr id="401" name="Google Shape;401;p17"/>
          <p:cNvSpPr/>
          <p:nvPr/>
        </p:nvSpPr>
        <p:spPr>
          <a:xfrm>
            <a:off x="300421" y="3409753"/>
            <a:ext cx="1518561"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Ergothérapeute</a:t>
            </a:r>
            <a:endParaRPr/>
          </a:p>
        </p:txBody>
      </p:sp>
      <p:sp>
        <p:nvSpPr>
          <p:cNvPr id="402" name="Google Shape;402;p17"/>
          <p:cNvSpPr/>
          <p:nvPr/>
        </p:nvSpPr>
        <p:spPr>
          <a:xfrm>
            <a:off x="1975191" y="2158321"/>
            <a:ext cx="1284851"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Infirmières</a:t>
            </a:r>
            <a:endParaRPr/>
          </a:p>
        </p:txBody>
      </p:sp>
      <p:sp>
        <p:nvSpPr>
          <p:cNvPr id="403" name="Google Shape;403;p17"/>
          <p:cNvSpPr/>
          <p:nvPr/>
        </p:nvSpPr>
        <p:spPr>
          <a:xfrm>
            <a:off x="3915666" y="5977248"/>
            <a:ext cx="1822583" cy="457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Assurances</a:t>
            </a:r>
            <a:endParaRPr/>
          </a:p>
        </p:txBody>
      </p:sp>
      <p:sp>
        <p:nvSpPr>
          <p:cNvPr id="404" name="Google Shape;404;p17"/>
          <p:cNvSpPr/>
          <p:nvPr/>
        </p:nvSpPr>
        <p:spPr>
          <a:xfrm>
            <a:off x="2265325" y="2740715"/>
            <a:ext cx="1003484" cy="4572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Médecin</a:t>
            </a:r>
            <a:endParaRPr/>
          </a:p>
        </p:txBody>
      </p:sp>
      <p:pic>
        <p:nvPicPr>
          <p:cNvPr descr="Woozy face with solid fill avec un remplissage uni" id="405" name="Google Shape;405;p17"/>
          <p:cNvPicPr preferRelativeResize="0"/>
          <p:nvPr/>
        </p:nvPicPr>
        <p:blipFill rotWithShape="1">
          <a:blip r:embed="rId8">
            <a:alphaModFix/>
          </a:blip>
          <a:srcRect b="0" l="0" r="0" t="0"/>
          <a:stretch/>
        </p:blipFill>
        <p:spPr>
          <a:xfrm>
            <a:off x="5239898" y="2120015"/>
            <a:ext cx="1521326" cy="1521326"/>
          </a:xfrm>
          <a:prstGeom prst="rect">
            <a:avLst/>
          </a:prstGeom>
          <a:noFill/>
          <a:ln>
            <a:noFill/>
          </a:ln>
        </p:spPr>
      </p:pic>
      <p:pic>
        <p:nvPicPr>
          <p:cNvPr descr="Open hand with plant avec un remplissage uni" id="406" name="Google Shape;406;p17"/>
          <p:cNvPicPr preferRelativeResize="0"/>
          <p:nvPr/>
        </p:nvPicPr>
        <p:blipFill rotWithShape="1">
          <a:blip r:embed="rId9">
            <a:alphaModFix/>
          </a:blip>
          <a:srcRect b="0" l="0" r="0" t="0"/>
          <a:stretch/>
        </p:blipFill>
        <p:spPr>
          <a:xfrm>
            <a:off x="7746414" y="2283515"/>
            <a:ext cx="914400" cy="914400"/>
          </a:xfrm>
          <a:prstGeom prst="rect">
            <a:avLst/>
          </a:prstGeom>
          <a:noFill/>
          <a:ln>
            <a:noFill/>
          </a:ln>
        </p:spPr>
      </p:pic>
      <p:sp>
        <p:nvSpPr>
          <p:cNvPr id="407" name="Google Shape;407;p17"/>
          <p:cNvSpPr/>
          <p:nvPr/>
        </p:nvSpPr>
        <p:spPr>
          <a:xfrm>
            <a:off x="5941846" y="5311747"/>
            <a:ext cx="511908" cy="457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RH</a:t>
            </a:r>
            <a:endParaRPr/>
          </a:p>
        </p:txBody>
      </p:sp>
      <p:sp>
        <p:nvSpPr>
          <p:cNvPr id="408" name="Google Shape;408;p17"/>
          <p:cNvSpPr/>
          <p:nvPr/>
        </p:nvSpPr>
        <p:spPr>
          <a:xfrm>
            <a:off x="6595724" y="5311747"/>
            <a:ext cx="654389" cy="457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TI</a:t>
            </a:r>
            <a:endParaRPr/>
          </a:p>
        </p:txBody>
      </p:sp>
      <p:sp>
        <p:nvSpPr>
          <p:cNvPr id="409" name="Google Shape;409;p17"/>
          <p:cNvSpPr/>
          <p:nvPr/>
        </p:nvSpPr>
        <p:spPr>
          <a:xfrm>
            <a:off x="3915666" y="5319241"/>
            <a:ext cx="1822583" cy="457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600">
                <a:solidFill>
                  <a:schemeClr val="lt1"/>
                </a:solidFill>
                <a:latin typeface="Gill Sans"/>
                <a:ea typeface="Gill Sans"/>
                <a:cs typeface="Gill Sans"/>
                <a:sym typeface="Gill Sans"/>
              </a:rPr>
              <a:t>Gestionnaire</a:t>
            </a:r>
            <a:endParaRPr/>
          </a:p>
        </p:txBody>
      </p:sp>
      <p:cxnSp>
        <p:nvCxnSpPr>
          <p:cNvPr id="410" name="Google Shape;410;p17"/>
          <p:cNvCxnSpPr>
            <a:stCxn id="405" idx="1"/>
            <a:endCxn id="397" idx="3"/>
          </p:cNvCxnSpPr>
          <p:nvPr/>
        </p:nvCxnSpPr>
        <p:spPr>
          <a:xfrm rot="10800000">
            <a:off x="4603298" y="2880678"/>
            <a:ext cx="636600" cy="0"/>
          </a:xfrm>
          <a:prstGeom prst="straightConnector1">
            <a:avLst/>
          </a:prstGeom>
          <a:noFill/>
          <a:ln cap="flat" cmpd="sng" w="76200">
            <a:solidFill>
              <a:schemeClr val="accent6"/>
            </a:solidFill>
            <a:prstDash val="solid"/>
            <a:round/>
            <a:headEnd len="sm" w="sm" type="none"/>
            <a:tailEnd len="sm" w="sm" type="none"/>
          </a:ln>
        </p:spPr>
      </p:cxnSp>
      <p:cxnSp>
        <p:nvCxnSpPr>
          <p:cNvPr id="411" name="Google Shape;411;p17"/>
          <p:cNvCxnSpPr/>
          <p:nvPr/>
        </p:nvCxnSpPr>
        <p:spPr>
          <a:xfrm>
            <a:off x="6766396" y="2863839"/>
            <a:ext cx="832915" cy="12279"/>
          </a:xfrm>
          <a:prstGeom prst="straightConnector1">
            <a:avLst/>
          </a:prstGeom>
          <a:noFill/>
          <a:ln cap="flat" cmpd="sng" w="76200">
            <a:solidFill>
              <a:srgbClr val="FFC000"/>
            </a:solidFill>
            <a:prstDash val="solid"/>
            <a:round/>
            <a:headEnd len="sm" w="sm" type="none"/>
            <a:tailEnd len="sm" w="sm" type="none"/>
          </a:ln>
        </p:spPr>
      </p:cxnSp>
      <p:pic>
        <p:nvPicPr>
          <p:cNvPr descr="Briefcase avec un remplissage uni" id="412" name="Google Shape;412;p17"/>
          <p:cNvPicPr preferRelativeResize="0"/>
          <p:nvPr/>
        </p:nvPicPr>
        <p:blipFill rotWithShape="1">
          <a:blip r:embed="rId10">
            <a:alphaModFix/>
          </a:blip>
          <a:srcRect b="0" l="0" r="0" t="0"/>
          <a:stretch/>
        </p:blipFill>
        <p:spPr>
          <a:xfrm>
            <a:off x="5438012" y="4364006"/>
            <a:ext cx="914400" cy="914400"/>
          </a:xfrm>
          <a:prstGeom prst="rect">
            <a:avLst/>
          </a:prstGeom>
          <a:noFill/>
          <a:ln>
            <a:noFill/>
          </a:ln>
        </p:spPr>
      </p:pic>
      <p:cxnSp>
        <p:nvCxnSpPr>
          <p:cNvPr id="413" name="Google Shape;413;p17"/>
          <p:cNvCxnSpPr/>
          <p:nvPr/>
        </p:nvCxnSpPr>
        <p:spPr>
          <a:xfrm>
            <a:off x="5867616" y="3638353"/>
            <a:ext cx="0" cy="634139"/>
          </a:xfrm>
          <a:prstGeom prst="straightConnector1">
            <a:avLst/>
          </a:prstGeom>
          <a:noFill/>
          <a:ln cap="flat" cmpd="sng" w="76200">
            <a:solidFill>
              <a:schemeClr val="dk2"/>
            </a:solidFill>
            <a:prstDash val="solid"/>
            <a:round/>
            <a:headEnd len="sm" w="sm" type="none"/>
            <a:tailEnd len="sm" w="sm" type="none"/>
          </a:ln>
        </p:spPr>
      </p:cxnSp>
      <p:pic>
        <p:nvPicPr>
          <p:cNvPr descr="Treasure Map avec un remplissage uni" id="414" name="Google Shape;414;p17"/>
          <p:cNvPicPr preferRelativeResize="0"/>
          <p:nvPr/>
        </p:nvPicPr>
        <p:blipFill rotWithShape="1">
          <a:blip r:embed="rId11">
            <a:alphaModFix/>
          </a:blip>
          <a:srcRect b="0" l="0" r="0" t="0"/>
          <a:stretch/>
        </p:blipFill>
        <p:spPr>
          <a:xfrm>
            <a:off x="643972" y="747369"/>
            <a:ext cx="914400" cy="914400"/>
          </a:xfrm>
          <a:prstGeom prst="rect">
            <a:avLst/>
          </a:prstGeom>
          <a:noFill/>
          <a:ln>
            <a:noFill/>
          </a:ln>
        </p:spPr>
      </p:pic>
      <p:pic>
        <p:nvPicPr>
          <p:cNvPr id="415" name="Google Shape;415;p17"/>
          <p:cNvPicPr preferRelativeResize="0"/>
          <p:nvPr/>
        </p:nvPicPr>
        <p:blipFill rotWithShape="1">
          <a:blip r:embed="rId12">
            <a:alphaModFix/>
          </a:blip>
          <a:srcRect b="0" l="0" r="0" t="0"/>
          <a:stretch/>
        </p:blipFill>
        <p:spPr>
          <a:xfrm>
            <a:off x="8863472" y="4413633"/>
            <a:ext cx="2595610" cy="573823"/>
          </a:xfrm>
          <a:prstGeom prst="rect">
            <a:avLst/>
          </a:prstGeom>
          <a:noFill/>
          <a:ln>
            <a:noFill/>
          </a:ln>
        </p:spPr>
      </p:pic>
      <p:pic>
        <p:nvPicPr>
          <p:cNvPr descr="Société canadienne de la sclérose en plaques (Division du Québec) |  Fondation de la FMSQ" id="416" name="Google Shape;416;p17"/>
          <p:cNvPicPr preferRelativeResize="0"/>
          <p:nvPr/>
        </p:nvPicPr>
        <p:blipFill rotWithShape="1">
          <a:blip r:embed="rId13">
            <a:alphaModFix/>
          </a:blip>
          <a:srcRect b="23588" l="0" r="0" t="0"/>
          <a:stretch/>
        </p:blipFill>
        <p:spPr>
          <a:xfrm>
            <a:off x="9040297" y="5149478"/>
            <a:ext cx="1991299" cy="10033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18"/>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EFF"/>
              </a:buClr>
              <a:buSzPts val="2800"/>
              <a:buFont typeface="Gill Sans"/>
              <a:buNone/>
            </a:pPr>
            <a:r>
              <a:rPr lang="fr-CA">
                <a:solidFill>
                  <a:srgbClr val="FFFEFF"/>
                </a:solidFill>
              </a:rPr>
              <a:t>DOMAINES ET SOLUTIONS TECHNOLOGIQUES</a:t>
            </a:r>
            <a:endParaRPr/>
          </a:p>
        </p:txBody>
      </p:sp>
      <p:grpSp>
        <p:nvGrpSpPr>
          <p:cNvPr id="423" name="Google Shape;423;p18"/>
          <p:cNvGrpSpPr/>
          <p:nvPr/>
        </p:nvGrpSpPr>
        <p:grpSpPr>
          <a:xfrm>
            <a:off x="584256" y="2354002"/>
            <a:ext cx="11023486" cy="3332682"/>
            <a:chOff x="3231" y="172777"/>
            <a:chExt cx="11023486" cy="3332682"/>
          </a:xfrm>
        </p:grpSpPr>
        <p:sp>
          <p:nvSpPr>
            <p:cNvPr id="424" name="Google Shape;424;p18"/>
            <p:cNvSpPr/>
            <p:nvPr/>
          </p:nvSpPr>
          <p:spPr>
            <a:xfrm>
              <a:off x="3231" y="172777"/>
              <a:ext cx="2563601" cy="1538160"/>
            </a:xfrm>
            <a:prstGeom prst="rect">
              <a:avLst/>
            </a:prstGeom>
            <a:solidFill>
              <a:srgbClr val="4490B8"/>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txBox="1"/>
            <p:nvPr/>
          </p:nvSpPr>
          <p:spPr>
            <a:xfrm>
              <a:off x="3231" y="172777"/>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Adaptation physique des espaces de travail</a:t>
              </a:r>
              <a:endParaRPr sz="2600">
                <a:solidFill>
                  <a:schemeClr val="lt1"/>
                </a:solidFill>
                <a:latin typeface="Gill Sans"/>
                <a:ea typeface="Gill Sans"/>
                <a:cs typeface="Gill Sans"/>
                <a:sym typeface="Gill Sans"/>
              </a:endParaRPr>
            </a:p>
          </p:txBody>
        </p:sp>
        <p:sp>
          <p:nvSpPr>
            <p:cNvPr id="426" name="Google Shape;426;p18"/>
            <p:cNvSpPr/>
            <p:nvPr/>
          </p:nvSpPr>
          <p:spPr>
            <a:xfrm>
              <a:off x="2823193" y="172777"/>
              <a:ext cx="2563601" cy="1538160"/>
            </a:xfrm>
            <a:prstGeom prst="rect">
              <a:avLst/>
            </a:prstGeom>
            <a:solidFill>
              <a:srgbClr val="43CBE7"/>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txBox="1"/>
            <p:nvPr/>
          </p:nvSpPr>
          <p:spPr>
            <a:xfrm>
              <a:off x="2823193" y="172777"/>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Accessibilité numérique</a:t>
              </a:r>
              <a:endParaRPr/>
            </a:p>
          </p:txBody>
        </p:sp>
        <p:sp>
          <p:nvSpPr>
            <p:cNvPr id="428" name="Google Shape;428;p18"/>
            <p:cNvSpPr/>
            <p:nvPr/>
          </p:nvSpPr>
          <p:spPr>
            <a:xfrm>
              <a:off x="5643155" y="172777"/>
              <a:ext cx="2563601" cy="1538160"/>
            </a:xfrm>
            <a:prstGeom prst="rect">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txBox="1"/>
            <p:nvPr/>
          </p:nvSpPr>
          <p:spPr>
            <a:xfrm>
              <a:off x="5643155" y="172777"/>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Soutien à la communication</a:t>
              </a:r>
              <a:endParaRPr/>
            </a:p>
          </p:txBody>
        </p:sp>
        <p:sp>
          <p:nvSpPr>
            <p:cNvPr id="430" name="Google Shape;430;p18"/>
            <p:cNvSpPr/>
            <p:nvPr/>
          </p:nvSpPr>
          <p:spPr>
            <a:xfrm>
              <a:off x="8463116" y="172777"/>
              <a:ext cx="2563601" cy="1538160"/>
            </a:xfrm>
            <a:prstGeom prst="rect">
              <a:avLst/>
            </a:prstGeom>
            <a:solidFill>
              <a:srgbClr val="A1C775"/>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txBox="1"/>
            <p:nvPr/>
          </p:nvSpPr>
          <p:spPr>
            <a:xfrm>
              <a:off x="8463116" y="172777"/>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Formation et sensibilisation des équipes</a:t>
              </a:r>
              <a:endParaRPr/>
            </a:p>
          </p:txBody>
        </p:sp>
        <p:sp>
          <p:nvSpPr>
            <p:cNvPr id="432" name="Google Shape;432;p18"/>
            <p:cNvSpPr/>
            <p:nvPr/>
          </p:nvSpPr>
          <p:spPr>
            <a:xfrm>
              <a:off x="1413212" y="1967299"/>
              <a:ext cx="2563601" cy="1538160"/>
            </a:xfrm>
            <a:prstGeom prst="rect">
              <a:avLst/>
            </a:prstGeom>
            <a:solidFill>
              <a:srgbClr val="41955F"/>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txBox="1"/>
            <p:nvPr/>
          </p:nvSpPr>
          <p:spPr>
            <a:xfrm>
              <a:off x="1413212" y="1967299"/>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Soutien cognitif</a:t>
              </a:r>
              <a:endParaRPr/>
            </a:p>
          </p:txBody>
        </p:sp>
        <p:sp>
          <p:nvSpPr>
            <p:cNvPr id="434" name="Google Shape;434;p18"/>
            <p:cNvSpPr/>
            <p:nvPr/>
          </p:nvSpPr>
          <p:spPr>
            <a:xfrm>
              <a:off x="4233174" y="1967299"/>
              <a:ext cx="2563601" cy="1538160"/>
            </a:xfrm>
            <a:prstGeom prst="rect">
              <a:avLst/>
            </a:prstGeom>
            <a:solidFill>
              <a:srgbClr val="4490B8"/>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txBox="1"/>
            <p:nvPr/>
          </p:nvSpPr>
          <p:spPr>
            <a:xfrm>
              <a:off x="4233174" y="1967299"/>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Mobilité et déplacement</a:t>
              </a:r>
              <a:endParaRPr/>
            </a:p>
          </p:txBody>
        </p:sp>
        <p:sp>
          <p:nvSpPr>
            <p:cNvPr id="436" name="Google Shape;436;p18"/>
            <p:cNvSpPr/>
            <p:nvPr/>
          </p:nvSpPr>
          <p:spPr>
            <a:xfrm>
              <a:off x="7053135" y="1967299"/>
              <a:ext cx="2563601" cy="1538160"/>
            </a:xfrm>
            <a:prstGeom prst="rect">
              <a:avLst/>
            </a:prstGeom>
            <a:solidFill>
              <a:srgbClr val="43CBE7"/>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txBox="1"/>
            <p:nvPr/>
          </p:nvSpPr>
          <p:spPr>
            <a:xfrm>
              <a:off x="7053135" y="1967299"/>
              <a:ext cx="2563601" cy="1538160"/>
            </a:xfrm>
            <a:prstGeom prst="rect">
              <a:avLst/>
            </a:prstGeom>
            <a:noFill/>
            <a:ln>
              <a:noFill/>
            </a:ln>
          </p:spPr>
          <p:txBody>
            <a:bodyPr anchorCtr="0" anchor="ctr" bIns="99050" lIns="99050" spcFirstLastPara="1" rIns="99050" wrap="square" tIns="99050">
              <a:noAutofit/>
            </a:bodyPr>
            <a:lstStyle/>
            <a:p>
              <a:pPr indent="0" lvl="0" marL="0" marR="0" rtl="0" algn="ctr">
                <a:lnSpc>
                  <a:spcPct val="90000"/>
                </a:lnSpc>
                <a:spcBef>
                  <a:spcPts val="0"/>
                </a:spcBef>
                <a:spcAft>
                  <a:spcPts val="0"/>
                </a:spcAft>
                <a:buClr>
                  <a:schemeClr val="lt1"/>
                </a:buClr>
                <a:buSzPts val="2600"/>
                <a:buFont typeface="Gill Sans"/>
                <a:buNone/>
              </a:pPr>
              <a:r>
                <a:rPr lang="fr-CA" sz="2600">
                  <a:solidFill>
                    <a:schemeClr val="lt1"/>
                  </a:solidFill>
                  <a:latin typeface="Gill Sans"/>
                  <a:ea typeface="Gill Sans"/>
                  <a:cs typeface="Gill Sans"/>
                  <a:sym typeface="Gill Sans"/>
                </a:rPr>
                <a:t>Politiques et structures inclusives</a:t>
              </a:r>
              <a:endParaRPr/>
            </a:p>
          </p:txBody>
        </p:sp>
      </p:grpSp>
      <p:pic>
        <p:nvPicPr>
          <p:cNvPr descr="Settings avec un remplissage uni" id="438" name="Google Shape;438;p18"/>
          <p:cNvPicPr preferRelativeResize="0"/>
          <p:nvPr/>
        </p:nvPicPr>
        <p:blipFill rotWithShape="1">
          <a:blip r:embed="rId3">
            <a:alphaModFix/>
          </a:blip>
          <a:srcRect b="0" l="0" r="0" t="0"/>
          <a:stretch/>
        </p:blipFill>
        <p:spPr>
          <a:xfrm>
            <a:off x="703545" y="80155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9"/>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PERSPECTIVES</a:t>
            </a:r>
            <a:endParaRPr/>
          </a:p>
        </p:txBody>
      </p:sp>
      <p:sp>
        <p:nvSpPr>
          <p:cNvPr id="445" name="Google Shape;445;p19"/>
          <p:cNvSpPr txBox="1"/>
          <p:nvPr>
            <p:ph idx="1" type="body"/>
          </p:nvPr>
        </p:nvSpPr>
        <p:spPr>
          <a:xfrm>
            <a:off x="581192" y="2180496"/>
            <a:ext cx="4774579" cy="3166204"/>
          </a:xfrm>
          <a:prstGeom prst="rect">
            <a:avLst/>
          </a:prstGeom>
          <a:noFill/>
          <a:ln>
            <a:noFill/>
          </a:ln>
        </p:spPr>
        <p:txBody>
          <a:bodyPr anchorCtr="0" anchor="ctr" bIns="45700" lIns="91425" spcFirstLastPara="1" rIns="91425" wrap="square" tIns="45700">
            <a:normAutofit fontScale="92500" lnSpcReduction="20000"/>
          </a:bodyPr>
          <a:lstStyle/>
          <a:p>
            <a:pPr indent="-306000" lvl="0" marL="306000" rtl="0" algn="l">
              <a:spcBef>
                <a:spcPts val="0"/>
              </a:spcBef>
              <a:spcAft>
                <a:spcPts val="0"/>
              </a:spcAft>
              <a:buSzPct val="92000"/>
              <a:buChar char="◼"/>
            </a:pPr>
            <a:r>
              <a:rPr lang="fr-CA" sz="2800"/>
              <a:t>Autodétermination</a:t>
            </a:r>
            <a:endParaRPr/>
          </a:p>
          <a:p>
            <a:pPr indent="-306000" lvl="1" marL="630000" rtl="0" algn="l">
              <a:spcBef>
                <a:spcPts val="1044"/>
              </a:spcBef>
              <a:spcAft>
                <a:spcPts val="0"/>
              </a:spcAft>
              <a:buSzPct val="92000"/>
              <a:buChar char="◼"/>
            </a:pPr>
            <a:r>
              <a:rPr lang="fr-CA" sz="2400"/>
              <a:t>collaboration avec les expertises communautaires</a:t>
            </a:r>
            <a:endParaRPr/>
          </a:p>
          <a:p>
            <a:pPr indent="-306000" lvl="0" marL="306000" rtl="0" algn="l">
              <a:spcBef>
                <a:spcPts val="1118"/>
              </a:spcBef>
              <a:spcAft>
                <a:spcPts val="0"/>
              </a:spcAft>
              <a:buSzPct val="92000"/>
              <a:buChar char="◼"/>
            </a:pPr>
            <a:r>
              <a:rPr lang="fr-CA" sz="2800"/>
              <a:t>Veille - inspirations </a:t>
            </a:r>
            <a:endParaRPr/>
          </a:p>
          <a:p>
            <a:pPr indent="-306000" lvl="1" marL="630000" rtl="0" algn="l">
              <a:spcBef>
                <a:spcPts val="1044"/>
              </a:spcBef>
              <a:spcAft>
                <a:spcPts val="0"/>
              </a:spcAft>
              <a:buSzPct val="92000"/>
              <a:buChar char="◼"/>
            </a:pPr>
            <a:r>
              <a:rPr lang="fr-CA" sz="2400"/>
              <a:t>technologique</a:t>
            </a:r>
            <a:endParaRPr/>
          </a:p>
          <a:p>
            <a:pPr indent="-306000" lvl="1" marL="630000" rtl="0" algn="l">
              <a:spcBef>
                <a:spcPts val="1044"/>
              </a:spcBef>
              <a:spcAft>
                <a:spcPts val="0"/>
              </a:spcAft>
              <a:buSzPct val="92000"/>
              <a:buChar char="◼"/>
            </a:pPr>
            <a:r>
              <a:rPr lang="fr-CA" sz="2400"/>
              <a:t>Financière</a:t>
            </a:r>
            <a:endParaRPr/>
          </a:p>
          <a:p>
            <a:pPr indent="-306000" lvl="1" marL="630000" rtl="0" algn="l">
              <a:spcBef>
                <a:spcPts val="1044"/>
              </a:spcBef>
              <a:spcAft>
                <a:spcPts val="0"/>
              </a:spcAft>
              <a:buSzPct val="92000"/>
              <a:buChar char="◼"/>
            </a:pPr>
            <a:r>
              <a:rPr lang="fr-CA" sz="2400"/>
              <a:t>Plein air, photographie, éducation, jeux vidéo, etc.</a:t>
            </a:r>
            <a:endParaRPr/>
          </a:p>
        </p:txBody>
      </p:sp>
      <p:pic>
        <p:nvPicPr>
          <p:cNvPr descr="Rocket avec un remplissage uni" id="446" name="Google Shape;446;p19"/>
          <p:cNvPicPr preferRelativeResize="0"/>
          <p:nvPr/>
        </p:nvPicPr>
        <p:blipFill rotWithShape="1">
          <a:blip r:embed="rId3">
            <a:alphaModFix/>
          </a:blip>
          <a:srcRect b="0" l="0" r="0" t="0"/>
          <a:stretch/>
        </p:blipFill>
        <p:spPr>
          <a:xfrm>
            <a:off x="736600" y="751856"/>
            <a:ext cx="914400" cy="914400"/>
          </a:xfrm>
          <a:prstGeom prst="rect">
            <a:avLst/>
          </a:prstGeom>
          <a:noFill/>
          <a:ln>
            <a:noFill/>
          </a:ln>
        </p:spPr>
      </p:pic>
      <p:sp>
        <p:nvSpPr>
          <p:cNvPr id="447" name="Google Shape;447;p19"/>
          <p:cNvSpPr txBox="1"/>
          <p:nvPr/>
        </p:nvSpPr>
        <p:spPr>
          <a:xfrm>
            <a:off x="6836229" y="2214952"/>
            <a:ext cx="4774579" cy="2961550"/>
          </a:xfrm>
          <a:prstGeom prst="rect">
            <a:avLst/>
          </a:prstGeom>
          <a:noFill/>
          <a:ln>
            <a:noFill/>
          </a:ln>
        </p:spPr>
        <p:txBody>
          <a:bodyPr anchorCtr="0" anchor="ctr" bIns="45700" lIns="91425" spcFirstLastPara="1" rIns="91425" wrap="square" tIns="45700">
            <a:normAutofit lnSpcReduction="10000"/>
          </a:bodyPr>
          <a:lstStyle/>
          <a:p>
            <a:pPr indent="-306000" lvl="0" marL="306000" marR="0" rtl="0" algn="l">
              <a:spcBef>
                <a:spcPts val="0"/>
              </a:spcBef>
              <a:spcAft>
                <a:spcPts val="0"/>
              </a:spcAft>
              <a:buClr>
                <a:schemeClr val="accent2"/>
              </a:buClr>
              <a:buSzPts val="2576"/>
              <a:buFont typeface="Noto Sans Symbols"/>
              <a:buChar char="◼"/>
            </a:pPr>
            <a:r>
              <a:rPr lang="fr-CA" sz="2800">
                <a:solidFill>
                  <a:schemeClr val="dk2"/>
                </a:solidFill>
                <a:latin typeface="Gill Sans"/>
                <a:ea typeface="Gill Sans"/>
                <a:cs typeface="Gill Sans"/>
                <a:sym typeface="Gill Sans"/>
              </a:rPr>
              <a:t>Approches</a:t>
            </a:r>
            <a:endParaRPr/>
          </a:p>
          <a:p>
            <a:pPr indent="-306000" lvl="1" marL="630000" marR="0" rtl="0" algn="l">
              <a:spcBef>
                <a:spcPts val="1080"/>
              </a:spcBef>
              <a:spcAft>
                <a:spcPts val="0"/>
              </a:spcAft>
              <a:buClr>
                <a:schemeClr val="accent2"/>
              </a:buClr>
              <a:buSzPts val="2208"/>
              <a:buFont typeface="Noto Sans Symbols"/>
              <a:buChar char="◼"/>
            </a:pPr>
            <a:r>
              <a:rPr b="0" i="0" lang="fr-CA" sz="2400" u="none" cap="none" strike="noStrike">
                <a:solidFill>
                  <a:schemeClr val="dk2"/>
                </a:solidFill>
                <a:latin typeface="Gill Sans"/>
                <a:ea typeface="Gill Sans"/>
                <a:cs typeface="Gill Sans"/>
                <a:sym typeface="Gill Sans"/>
              </a:rPr>
              <a:t>accessibilité universelle</a:t>
            </a:r>
            <a:endParaRPr/>
          </a:p>
          <a:p>
            <a:pPr indent="-306000" lvl="1" marL="630000" marR="0" rtl="0" algn="l">
              <a:spcBef>
                <a:spcPts val="1080"/>
              </a:spcBef>
              <a:spcAft>
                <a:spcPts val="0"/>
              </a:spcAft>
              <a:buClr>
                <a:schemeClr val="accent2"/>
              </a:buClr>
              <a:buSzPts val="2208"/>
              <a:buFont typeface="Noto Sans Symbols"/>
              <a:buChar char="◼"/>
            </a:pPr>
            <a:r>
              <a:rPr b="0" i="0" lang="fr-CA" sz="2400" u="none" cap="none" strike="noStrike">
                <a:solidFill>
                  <a:schemeClr val="dk2"/>
                </a:solidFill>
                <a:latin typeface="Gill Sans"/>
                <a:ea typeface="Gill Sans"/>
                <a:cs typeface="Gill Sans"/>
                <a:sym typeface="Gill Sans"/>
              </a:rPr>
              <a:t>systémique</a:t>
            </a:r>
            <a:endParaRPr/>
          </a:p>
          <a:p>
            <a:pPr indent="-306000" lvl="0" marL="306000" marR="0" rtl="0" algn="l">
              <a:spcBef>
                <a:spcPts val="1160"/>
              </a:spcBef>
              <a:spcAft>
                <a:spcPts val="0"/>
              </a:spcAft>
              <a:buClr>
                <a:schemeClr val="accent2"/>
              </a:buClr>
              <a:buSzPts val="2576"/>
              <a:buFont typeface="Noto Sans Symbols"/>
              <a:buChar char="◼"/>
            </a:pPr>
            <a:r>
              <a:rPr lang="fr-CA" sz="2800">
                <a:solidFill>
                  <a:schemeClr val="dk2"/>
                </a:solidFill>
                <a:latin typeface="Gill Sans"/>
                <a:ea typeface="Gill Sans"/>
                <a:cs typeface="Gill Sans"/>
                <a:sym typeface="Gill Sans"/>
              </a:rPr>
              <a:t>Design de service</a:t>
            </a:r>
            <a:endParaRPr/>
          </a:p>
          <a:p>
            <a:pPr indent="-306000" lvl="1" marL="630000" marR="0" rtl="0" algn="l">
              <a:spcBef>
                <a:spcPts val="1080"/>
              </a:spcBef>
              <a:spcAft>
                <a:spcPts val="0"/>
              </a:spcAft>
              <a:buClr>
                <a:schemeClr val="accent2"/>
              </a:buClr>
              <a:buSzPts val="2208"/>
              <a:buFont typeface="Noto Sans Symbols"/>
              <a:buChar char="◼"/>
            </a:pPr>
            <a:r>
              <a:rPr b="0" i="0" lang="fr-CA" sz="2400" u="none" cap="none" strike="noStrike">
                <a:solidFill>
                  <a:schemeClr val="dk2"/>
                </a:solidFill>
                <a:latin typeface="Gill Sans"/>
                <a:ea typeface="Gill Sans"/>
                <a:cs typeface="Gill Sans"/>
                <a:sym typeface="Gill Sans"/>
              </a:rPr>
              <a:t>Parcours  employé</a:t>
            </a:r>
            <a:endParaRPr/>
          </a:p>
          <a:p>
            <a:pPr indent="-306000" lvl="1" marL="630000" marR="0" rtl="0" algn="l">
              <a:spcBef>
                <a:spcPts val="1080"/>
              </a:spcBef>
              <a:spcAft>
                <a:spcPts val="0"/>
              </a:spcAft>
              <a:buClr>
                <a:schemeClr val="accent2"/>
              </a:buClr>
              <a:buSzPts val="2208"/>
              <a:buFont typeface="Noto Sans Symbols"/>
              <a:buChar char="◼"/>
            </a:pPr>
            <a:r>
              <a:rPr b="0" i="0" lang="fr-CA" sz="2400" u="none" cap="none" strike="noStrike">
                <a:solidFill>
                  <a:schemeClr val="dk2"/>
                </a:solidFill>
                <a:latin typeface="Gill Sans"/>
                <a:ea typeface="Gill Sans"/>
                <a:cs typeface="Gill Sans"/>
                <a:sym typeface="Gill Sans"/>
              </a:rPr>
              <a:t>Récit utilisateurs</a:t>
            </a:r>
            <a:endParaRPr b="0" i="0" sz="2400" u="none" cap="none" strike="noStrike">
              <a:solidFill>
                <a:schemeClr val="dk2"/>
              </a:solidFill>
              <a:latin typeface="Gill Sans"/>
              <a:ea typeface="Gill Sans"/>
              <a:cs typeface="Gill Sans"/>
              <a:sym typeface="Gill Sans"/>
            </a:endParaRPr>
          </a:p>
        </p:txBody>
      </p:sp>
      <p:sp>
        <p:nvSpPr>
          <p:cNvPr id="448" name="Google Shape;448;p19"/>
          <p:cNvSpPr/>
          <p:nvPr/>
        </p:nvSpPr>
        <p:spPr>
          <a:xfrm>
            <a:off x="864295" y="5551953"/>
            <a:ext cx="10158608" cy="1039356"/>
          </a:xfrm>
          <a:prstGeom prst="lef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fr-CA" sz="2800">
                <a:solidFill>
                  <a:schemeClr val="lt1"/>
                </a:solidFill>
                <a:latin typeface="Gill Sans"/>
                <a:ea typeface="Gill Sans"/>
                <a:cs typeface="Gill Sans"/>
                <a:sym typeface="Gill Sans"/>
              </a:rPr>
              <a:t>Soutien au renforcement des compétences des organisations </a:t>
            </a:r>
            <a:endParaRPr/>
          </a:p>
        </p:txBody>
      </p:sp>
      <p:pic>
        <p:nvPicPr>
          <p:cNvPr descr="Thought bubble avec un remplissage uni" id="449" name="Google Shape;449;p19"/>
          <p:cNvPicPr preferRelativeResize="0"/>
          <p:nvPr/>
        </p:nvPicPr>
        <p:blipFill rotWithShape="1">
          <a:blip r:embed="rId4">
            <a:alphaModFix/>
          </a:blip>
          <a:srcRect b="0" l="0" r="0" t="0"/>
          <a:stretch/>
        </p:blipFill>
        <p:spPr>
          <a:xfrm>
            <a:off x="5533292" y="4227645"/>
            <a:ext cx="914400" cy="914400"/>
          </a:xfrm>
          <a:prstGeom prst="rect">
            <a:avLst/>
          </a:prstGeom>
          <a:noFill/>
          <a:ln>
            <a:noFill/>
          </a:ln>
        </p:spPr>
      </p:pic>
      <p:pic>
        <p:nvPicPr>
          <p:cNvPr descr="User avec un remplissage uni" id="450" name="Google Shape;450;p19"/>
          <p:cNvPicPr preferRelativeResize="0"/>
          <p:nvPr/>
        </p:nvPicPr>
        <p:blipFill rotWithShape="1">
          <a:blip r:embed="rId5">
            <a:alphaModFix/>
          </a:blip>
          <a:srcRect b="0" l="0" r="0" t="0"/>
          <a:stretch/>
        </p:blipFill>
        <p:spPr>
          <a:xfrm>
            <a:off x="4970585" y="4911581"/>
            <a:ext cx="1125415" cy="11254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QUALITÉ DE VIE AU TRAVAIL</a:t>
            </a:r>
            <a:endParaRPr/>
          </a:p>
        </p:txBody>
      </p:sp>
      <p:grpSp>
        <p:nvGrpSpPr>
          <p:cNvPr id="118" name="Google Shape;118;p2"/>
          <p:cNvGrpSpPr/>
          <p:nvPr/>
        </p:nvGrpSpPr>
        <p:grpSpPr>
          <a:xfrm>
            <a:off x="1426144" y="2025964"/>
            <a:ext cx="4831108" cy="4579611"/>
            <a:chOff x="1709457" y="38704"/>
            <a:chExt cx="4831108" cy="4579611"/>
          </a:xfrm>
        </p:grpSpPr>
        <p:sp>
          <p:nvSpPr>
            <p:cNvPr id="119" name="Google Shape;119;p2"/>
            <p:cNvSpPr/>
            <p:nvPr/>
          </p:nvSpPr>
          <p:spPr>
            <a:xfrm>
              <a:off x="2688530" y="38704"/>
              <a:ext cx="2806065" cy="2806065"/>
            </a:xfrm>
            <a:prstGeom prst="ellipse">
              <a:avLst/>
            </a:prstGeom>
            <a:solidFill>
              <a:srgbClr val="173160">
                <a:alpha val="49803"/>
              </a:srgbClr>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txBox="1"/>
            <p:nvPr/>
          </p:nvSpPr>
          <p:spPr>
            <a:xfrm>
              <a:off x="3062672" y="529766"/>
              <a:ext cx="2057781" cy="126272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700"/>
                <a:buFont typeface="Gill Sans"/>
                <a:buNone/>
              </a:pPr>
              <a:r>
                <a:rPr lang="fr-CA" sz="2700">
                  <a:solidFill>
                    <a:schemeClr val="dk1"/>
                  </a:solidFill>
                  <a:latin typeface="Gill Sans"/>
                  <a:ea typeface="Gill Sans"/>
                  <a:cs typeface="Gill Sans"/>
                  <a:sym typeface="Gill Sans"/>
                </a:rPr>
                <a:t>Travail</a:t>
              </a:r>
              <a:endParaRPr/>
            </a:p>
          </p:txBody>
        </p:sp>
        <p:sp>
          <p:nvSpPr>
            <p:cNvPr id="121" name="Google Shape;121;p2"/>
            <p:cNvSpPr/>
            <p:nvPr/>
          </p:nvSpPr>
          <p:spPr>
            <a:xfrm>
              <a:off x="3734500" y="1812250"/>
              <a:ext cx="2806065" cy="2806065"/>
            </a:xfrm>
            <a:prstGeom prst="ellipse">
              <a:avLst/>
            </a:prstGeom>
            <a:solidFill>
              <a:srgbClr val="173160">
                <a:alpha val="49803"/>
              </a:srgbClr>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txBox="1"/>
            <p:nvPr/>
          </p:nvSpPr>
          <p:spPr>
            <a:xfrm>
              <a:off x="4592688" y="2537150"/>
              <a:ext cx="1683639" cy="1543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700"/>
                <a:buFont typeface="Gill Sans"/>
                <a:buNone/>
              </a:pPr>
              <a:r>
                <a:rPr lang="fr-CA" sz="2700">
                  <a:solidFill>
                    <a:schemeClr val="dk1"/>
                  </a:solidFill>
                  <a:latin typeface="Gill Sans"/>
                  <a:ea typeface="Gill Sans"/>
                  <a:cs typeface="Gill Sans"/>
                  <a:sym typeface="Gill Sans"/>
                </a:rPr>
                <a:t>Technologie</a:t>
              </a:r>
              <a:endParaRPr/>
            </a:p>
          </p:txBody>
        </p:sp>
        <p:sp>
          <p:nvSpPr>
            <p:cNvPr id="123" name="Google Shape;123;p2"/>
            <p:cNvSpPr/>
            <p:nvPr/>
          </p:nvSpPr>
          <p:spPr>
            <a:xfrm>
              <a:off x="1709457" y="1812250"/>
              <a:ext cx="2806065" cy="2806065"/>
            </a:xfrm>
            <a:prstGeom prst="ellipse">
              <a:avLst/>
            </a:prstGeom>
            <a:solidFill>
              <a:srgbClr val="173160">
                <a:alpha val="49803"/>
              </a:srgbClr>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txBox="1"/>
            <p:nvPr/>
          </p:nvSpPr>
          <p:spPr>
            <a:xfrm>
              <a:off x="1973694" y="2537150"/>
              <a:ext cx="1683639" cy="1543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700"/>
                <a:buFont typeface="Gill Sans"/>
                <a:buNone/>
              </a:pPr>
              <a:r>
                <a:rPr lang="fr-CA" sz="2700">
                  <a:solidFill>
                    <a:schemeClr val="dk1"/>
                  </a:solidFill>
                  <a:latin typeface="Gill Sans"/>
                  <a:ea typeface="Gill Sans"/>
                  <a:cs typeface="Gill Sans"/>
                  <a:sym typeface="Gill Sans"/>
                </a:rPr>
                <a:t>Handicap </a:t>
              </a:r>
              <a:endParaRPr/>
            </a:p>
          </p:txBody>
        </p:sp>
      </p:grpSp>
      <p:pic>
        <p:nvPicPr>
          <p:cNvPr descr="Lotus Flower avec un remplissage uni" id="125" name="Google Shape;125;p2"/>
          <p:cNvPicPr preferRelativeResize="0"/>
          <p:nvPr/>
        </p:nvPicPr>
        <p:blipFill rotWithShape="1">
          <a:blip r:embed="rId3">
            <a:alphaModFix/>
          </a:blip>
          <a:srcRect b="0" l="0" r="0" t="0"/>
          <a:stretch/>
        </p:blipFill>
        <p:spPr>
          <a:xfrm>
            <a:off x="3249891" y="3902736"/>
            <a:ext cx="1183613" cy="1183613"/>
          </a:xfrm>
          <a:prstGeom prst="rect">
            <a:avLst/>
          </a:prstGeom>
          <a:noFill/>
          <a:ln>
            <a:noFill/>
          </a:ln>
        </p:spPr>
      </p:pic>
      <p:pic>
        <p:nvPicPr>
          <p:cNvPr descr="Raised hand avec un remplissage uni" id="126" name="Google Shape;126;p2"/>
          <p:cNvPicPr preferRelativeResize="0"/>
          <p:nvPr/>
        </p:nvPicPr>
        <p:blipFill rotWithShape="1">
          <a:blip r:embed="rId4">
            <a:alphaModFix/>
          </a:blip>
          <a:srcRect b="0" l="0" r="0" t="0"/>
          <a:stretch/>
        </p:blipFill>
        <p:spPr>
          <a:xfrm>
            <a:off x="723900" y="801556"/>
            <a:ext cx="914400" cy="914400"/>
          </a:xfrm>
          <a:prstGeom prst="rect">
            <a:avLst/>
          </a:prstGeom>
          <a:noFill/>
          <a:ln>
            <a:noFill/>
          </a:ln>
        </p:spPr>
      </p:pic>
      <p:pic>
        <p:nvPicPr>
          <p:cNvPr id="127" name="Google Shape;127;p2"/>
          <p:cNvPicPr preferRelativeResize="0"/>
          <p:nvPr/>
        </p:nvPicPr>
        <p:blipFill rotWithShape="1">
          <a:blip r:embed="rId5">
            <a:alphaModFix/>
          </a:blip>
          <a:srcRect b="0" l="0" r="0" t="0"/>
          <a:stretch/>
        </p:blipFill>
        <p:spPr>
          <a:xfrm>
            <a:off x="7783830" y="3178436"/>
            <a:ext cx="3486308" cy="20022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20"/>
          <p:cNvSpPr/>
          <p:nvPr/>
        </p:nvSpPr>
        <p:spPr>
          <a:xfrm>
            <a:off x="0" y="1"/>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Valeurs numériques" id="457" name="Google Shape;457;p20"/>
          <p:cNvPicPr preferRelativeResize="0"/>
          <p:nvPr/>
        </p:nvPicPr>
        <p:blipFill rotWithShape="1">
          <a:blip r:embed="rId3">
            <a:alphaModFix/>
          </a:blip>
          <a:srcRect b="0" l="0" r="0" t="0"/>
          <a:stretch/>
        </p:blipFill>
        <p:spPr>
          <a:xfrm>
            <a:off x="446534" y="723899"/>
            <a:ext cx="7498616" cy="5676901"/>
          </a:xfrm>
          <a:prstGeom prst="rect">
            <a:avLst/>
          </a:prstGeom>
          <a:noFill/>
          <a:ln>
            <a:noFill/>
          </a:ln>
        </p:spPr>
      </p:pic>
      <p:sp>
        <p:nvSpPr>
          <p:cNvPr id="458" name="Google Shape;458;p20"/>
          <p:cNvSpPr/>
          <p:nvPr/>
        </p:nvSpPr>
        <p:spPr>
          <a:xfrm>
            <a:off x="8042147" y="723899"/>
            <a:ext cx="3703320" cy="5666666"/>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59" name="Google Shape;459;p20"/>
          <p:cNvSpPr txBox="1"/>
          <p:nvPr>
            <p:ph type="ctrTitle"/>
          </p:nvPr>
        </p:nvSpPr>
        <p:spPr>
          <a:xfrm>
            <a:off x="8296275" y="1419226"/>
            <a:ext cx="3081576" cy="1746762"/>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FFFFFF"/>
              </a:buClr>
              <a:buSzPts val="3600"/>
              <a:buFont typeface="Gill Sans"/>
              <a:buNone/>
            </a:pPr>
            <a:r>
              <a:rPr lang="fr-CA">
                <a:solidFill>
                  <a:srgbClr val="FFFFFF"/>
                </a:solidFill>
              </a:rPr>
              <a:t>MERCI DE VOTRE ATTENTION</a:t>
            </a:r>
            <a:endParaRPr/>
          </a:p>
        </p:txBody>
      </p:sp>
      <p:sp>
        <p:nvSpPr>
          <p:cNvPr id="460" name="Google Shape;460;p20"/>
          <p:cNvSpPr txBox="1"/>
          <p:nvPr>
            <p:ph idx="1" type="subTitle"/>
          </p:nvPr>
        </p:nvSpPr>
        <p:spPr>
          <a:xfrm>
            <a:off x="8296275" y="3505095"/>
            <a:ext cx="3081576" cy="26290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72"/>
              <a:buNone/>
            </a:pPr>
            <a:r>
              <a:rPr lang="fr-CA">
                <a:solidFill>
                  <a:schemeClr val="lt2"/>
                </a:solidFill>
              </a:rPr>
              <a:t>JÉRÔME ELISSALDE</a:t>
            </a:r>
            <a:endParaRPr>
              <a:solidFill>
                <a:schemeClr val="lt2"/>
              </a:solidFill>
            </a:endParaRPr>
          </a:p>
          <a:p>
            <a:pPr indent="0" lvl="0" marL="0" rtl="0" algn="l">
              <a:spcBef>
                <a:spcPts val="920"/>
              </a:spcBef>
              <a:spcAft>
                <a:spcPts val="0"/>
              </a:spcAft>
              <a:buSzPts val="1472"/>
              <a:buNone/>
            </a:pPr>
            <a:r>
              <a:t/>
            </a:r>
            <a:endParaRPr>
              <a:solidFill>
                <a:schemeClr val="lt2"/>
              </a:solidFill>
            </a:endParaRPr>
          </a:p>
        </p:txBody>
      </p:sp>
      <p:grpSp>
        <p:nvGrpSpPr>
          <p:cNvPr id="461" name="Google Shape;461;p20"/>
          <p:cNvGrpSpPr/>
          <p:nvPr/>
        </p:nvGrpSpPr>
        <p:grpSpPr>
          <a:xfrm>
            <a:off x="446534" y="453643"/>
            <a:ext cx="11298933" cy="98554"/>
            <a:chOff x="446534" y="453643"/>
            <a:chExt cx="11298933" cy="98554"/>
          </a:xfrm>
        </p:grpSpPr>
        <p:sp>
          <p:nvSpPr>
            <p:cNvPr id="462" name="Google Shape;462;p20"/>
            <p:cNvSpPr/>
            <p:nvPr/>
          </p:nvSpPr>
          <p:spPr>
            <a:xfrm>
              <a:off x="446534" y="457200"/>
              <a:ext cx="3703320" cy="9499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63" name="Google Shape;463;p20"/>
            <p:cNvSpPr/>
            <p:nvPr/>
          </p:nvSpPr>
          <p:spPr>
            <a:xfrm>
              <a:off x="8042147" y="453643"/>
              <a:ext cx="3703320" cy="98554"/>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64" name="Google Shape;464;p20"/>
            <p:cNvSpPr/>
            <p:nvPr/>
          </p:nvSpPr>
          <p:spPr>
            <a:xfrm>
              <a:off x="4241830" y="457200"/>
              <a:ext cx="3703320" cy="9144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grpSp>
      <p:sp>
        <p:nvSpPr>
          <p:cNvPr id="465" name="Google Shape;465;p20"/>
          <p:cNvSpPr/>
          <p:nvPr/>
        </p:nvSpPr>
        <p:spPr>
          <a:xfrm>
            <a:off x="8173972" y="4299948"/>
            <a:ext cx="3326181" cy="1746763"/>
          </a:xfrm>
          <a:prstGeom prst="roundRect">
            <a:avLst>
              <a:gd fmla="val 16667" name="adj"/>
            </a:avLst>
          </a:prstGeom>
          <a:solidFill>
            <a:srgbClr val="FFC000"/>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accent1"/>
              </a:buClr>
              <a:buSzPts val="1800"/>
              <a:buFont typeface="Noto Sans Symbols"/>
              <a:buChar char="⮚"/>
            </a:pPr>
            <a:r>
              <a:rPr lang="fr-CA" sz="1800">
                <a:solidFill>
                  <a:schemeClr val="accent1"/>
                </a:solidFill>
                <a:latin typeface="Gill Sans"/>
                <a:ea typeface="Gill Sans"/>
                <a:cs typeface="Gill Sans"/>
                <a:sym typeface="Gill Sans"/>
              </a:rPr>
              <a:t>Qu'est-ce qui pourrait aider, ce qui pourrait nuire ?</a:t>
            </a:r>
            <a:endParaRPr/>
          </a:p>
          <a:p>
            <a:pPr indent="-285750" lvl="0" marL="285750" marR="0" rtl="0" algn="l">
              <a:spcBef>
                <a:spcPts val="0"/>
              </a:spcBef>
              <a:spcAft>
                <a:spcPts val="0"/>
              </a:spcAft>
              <a:buClr>
                <a:schemeClr val="accent1"/>
              </a:buClr>
              <a:buSzPts val="1800"/>
              <a:buFont typeface="Noto Sans Symbols"/>
              <a:buChar char="⮚"/>
            </a:pPr>
            <a:r>
              <a:rPr lang="fr-CA" sz="1800">
                <a:solidFill>
                  <a:schemeClr val="accent1"/>
                </a:solidFill>
                <a:latin typeface="Gill Sans"/>
                <a:ea typeface="Gill Sans"/>
                <a:cs typeface="Gill Sans"/>
                <a:sym typeface="Gill Sans"/>
              </a:rPr>
              <a:t>Qu’avons-nous à renforcer, à assouplir ?</a:t>
            </a:r>
            <a:endParaRPr sz="1800">
              <a:solidFill>
                <a:schemeClr val="accent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0" name="Shape 470"/>
        <p:cNvGrpSpPr/>
        <p:nvPr/>
      </p:nvGrpSpPr>
      <p:grpSpPr>
        <a:xfrm>
          <a:off x="0" y="0"/>
          <a:ext cx="0" cy="0"/>
          <a:chOff x="0" y="0"/>
          <a:chExt cx="0" cy="0"/>
        </a:xfrm>
      </p:grpSpPr>
      <p:sp>
        <p:nvSpPr>
          <p:cNvPr id="471" name="Google Shape;471;p21"/>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CATÉGORIES DE HANDICAP (STATISTIQUE CANADA)</a:t>
            </a:r>
            <a:endParaRPr/>
          </a:p>
        </p:txBody>
      </p:sp>
      <p:sp>
        <p:nvSpPr>
          <p:cNvPr id="472" name="Google Shape;472;p21"/>
          <p:cNvSpPr txBox="1"/>
          <p:nvPr/>
        </p:nvSpPr>
        <p:spPr>
          <a:xfrm>
            <a:off x="710545" y="5620592"/>
            <a:ext cx="1052637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a:p>
            <a:pPr indent="0" lvl="0" marL="0" marR="0" rtl="0" algn="l">
              <a:spcBef>
                <a:spcPts val="0"/>
              </a:spcBef>
              <a:spcAft>
                <a:spcPts val="0"/>
              </a:spcAft>
              <a:buNone/>
            </a:pPr>
            <a:r>
              <a:rPr b="0" i="0" lang="fr-CA" sz="1800">
                <a:solidFill>
                  <a:srgbClr val="242424"/>
                </a:solidFill>
                <a:latin typeface="Quattrocento Sans"/>
                <a:ea typeface="Quattrocento Sans"/>
                <a:cs typeface="Quattrocento Sans"/>
                <a:sym typeface="Quattrocento Sans"/>
              </a:rPr>
              <a:t>Source: Statistique Canada, Enquête canadienne sur l'incapacité, 2017 et 2022.</a:t>
            </a:r>
            <a:endParaRPr sz="1800">
              <a:solidFill>
                <a:schemeClr val="dk1"/>
              </a:solidFill>
              <a:latin typeface="Gill Sans"/>
              <a:ea typeface="Gill Sans"/>
              <a:cs typeface="Gill Sans"/>
              <a:sym typeface="Gill Sans"/>
            </a:endParaRPr>
          </a:p>
        </p:txBody>
      </p:sp>
      <p:grpSp>
        <p:nvGrpSpPr>
          <p:cNvPr id="473" name="Google Shape;473;p21"/>
          <p:cNvGrpSpPr/>
          <p:nvPr/>
        </p:nvGrpSpPr>
        <p:grpSpPr>
          <a:xfrm>
            <a:off x="10309557" y="7313968"/>
            <a:ext cx="2602500" cy="520500"/>
            <a:chOff x="38599" y="407"/>
            <a:chExt cx="2602500" cy="520500"/>
          </a:xfrm>
        </p:grpSpPr>
        <p:sp>
          <p:nvSpPr>
            <p:cNvPr id="474" name="Google Shape;474;p21"/>
            <p:cNvSpPr/>
            <p:nvPr/>
          </p:nvSpPr>
          <p:spPr>
            <a:xfrm>
              <a:off x="38599"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txBox="1"/>
            <p:nvPr/>
          </p:nvSpPr>
          <p:spPr>
            <a:xfrm>
              <a:off x="38599"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Douleur</a:t>
              </a:r>
              <a:endParaRPr/>
            </a:p>
          </p:txBody>
        </p:sp>
        <p:sp>
          <p:nvSpPr>
            <p:cNvPr id="476" name="Google Shape;476;p21"/>
            <p:cNvSpPr/>
            <p:nvPr/>
          </p:nvSpPr>
          <p:spPr>
            <a:xfrm>
              <a:off x="479022"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txBox="1"/>
            <p:nvPr/>
          </p:nvSpPr>
          <p:spPr>
            <a:xfrm>
              <a:off x="479022"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Flexibilité</a:t>
              </a:r>
              <a:endParaRPr/>
            </a:p>
          </p:txBody>
        </p:sp>
        <p:sp>
          <p:nvSpPr>
            <p:cNvPr id="478" name="Google Shape;478;p21"/>
            <p:cNvSpPr/>
            <p:nvPr/>
          </p:nvSpPr>
          <p:spPr>
            <a:xfrm>
              <a:off x="919445"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1"/>
            <p:cNvSpPr txBox="1"/>
            <p:nvPr/>
          </p:nvSpPr>
          <p:spPr>
            <a:xfrm>
              <a:off x="919445"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Mobilité</a:t>
              </a:r>
              <a:endParaRPr/>
            </a:p>
          </p:txBody>
        </p:sp>
        <p:sp>
          <p:nvSpPr>
            <p:cNvPr id="480" name="Google Shape;480;p21"/>
            <p:cNvSpPr/>
            <p:nvPr/>
          </p:nvSpPr>
          <p:spPr>
            <a:xfrm>
              <a:off x="1359869"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txBox="1"/>
            <p:nvPr/>
          </p:nvSpPr>
          <p:spPr>
            <a:xfrm>
              <a:off x="1359869"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Agilité</a:t>
              </a:r>
              <a:endParaRPr/>
            </a:p>
          </p:txBody>
        </p:sp>
        <p:sp>
          <p:nvSpPr>
            <p:cNvPr id="482" name="Google Shape;482;p21"/>
            <p:cNvSpPr/>
            <p:nvPr/>
          </p:nvSpPr>
          <p:spPr>
            <a:xfrm>
              <a:off x="1800292"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txBox="1"/>
            <p:nvPr/>
          </p:nvSpPr>
          <p:spPr>
            <a:xfrm>
              <a:off x="1800292"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Vue</a:t>
              </a:r>
              <a:endParaRPr/>
            </a:p>
          </p:txBody>
        </p:sp>
        <p:sp>
          <p:nvSpPr>
            <p:cNvPr id="484" name="Google Shape;484;p21"/>
            <p:cNvSpPr/>
            <p:nvPr/>
          </p:nvSpPr>
          <p:spPr>
            <a:xfrm>
              <a:off x="2240715" y="40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txBox="1"/>
            <p:nvPr/>
          </p:nvSpPr>
          <p:spPr>
            <a:xfrm>
              <a:off x="2240715" y="40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Audition</a:t>
              </a:r>
              <a:endParaRPr/>
            </a:p>
          </p:txBody>
        </p:sp>
        <p:sp>
          <p:nvSpPr>
            <p:cNvPr id="486" name="Google Shape;486;p21"/>
            <p:cNvSpPr/>
            <p:nvPr/>
          </p:nvSpPr>
          <p:spPr>
            <a:xfrm>
              <a:off x="258810" y="28067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txBox="1"/>
            <p:nvPr/>
          </p:nvSpPr>
          <p:spPr>
            <a:xfrm>
              <a:off x="258810" y="28067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Mémoire</a:t>
              </a:r>
              <a:endParaRPr/>
            </a:p>
          </p:txBody>
        </p:sp>
        <p:sp>
          <p:nvSpPr>
            <p:cNvPr id="488" name="Google Shape;488;p21"/>
            <p:cNvSpPr/>
            <p:nvPr/>
          </p:nvSpPr>
          <p:spPr>
            <a:xfrm>
              <a:off x="699234" y="28067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1"/>
            <p:cNvSpPr txBox="1"/>
            <p:nvPr/>
          </p:nvSpPr>
          <p:spPr>
            <a:xfrm>
              <a:off x="699234" y="28067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Apprentissage</a:t>
              </a:r>
              <a:endParaRPr/>
            </a:p>
          </p:txBody>
        </p:sp>
        <p:sp>
          <p:nvSpPr>
            <p:cNvPr id="490" name="Google Shape;490;p21"/>
            <p:cNvSpPr/>
            <p:nvPr/>
          </p:nvSpPr>
          <p:spPr>
            <a:xfrm>
              <a:off x="1139657" y="28067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txBox="1"/>
            <p:nvPr/>
          </p:nvSpPr>
          <p:spPr>
            <a:xfrm>
              <a:off x="1139657" y="28067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Santé mentale</a:t>
              </a:r>
              <a:endParaRPr/>
            </a:p>
          </p:txBody>
        </p:sp>
        <p:sp>
          <p:nvSpPr>
            <p:cNvPr id="492" name="Google Shape;492;p21"/>
            <p:cNvSpPr/>
            <p:nvPr/>
          </p:nvSpPr>
          <p:spPr>
            <a:xfrm>
              <a:off x="1580080" y="28067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txBox="1"/>
            <p:nvPr/>
          </p:nvSpPr>
          <p:spPr>
            <a:xfrm>
              <a:off x="1580080" y="28067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Développement</a:t>
              </a:r>
              <a:endParaRPr/>
            </a:p>
          </p:txBody>
        </p:sp>
        <p:sp>
          <p:nvSpPr>
            <p:cNvPr id="494" name="Google Shape;494;p21"/>
            <p:cNvSpPr/>
            <p:nvPr/>
          </p:nvSpPr>
          <p:spPr>
            <a:xfrm>
              <a:off x="2020504" y="280677"/>
              <a:ext cx="400384" cy="240230"/>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txBox="1"/>
            <p:nvPr/>
          </p:nvSpPr>
          <p:spPr>
            <a:xfrm>
              <a:off x="2020504" y="280677"/>
              <a:ext cx="400384" cy="24023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500"/>
                <a:buFont typeface="Gill Sans"/>
                <a:buNone/>
              </a:pPr>
              <a:r>
                <a:rPr lang="fr-CA" sz="500">
                  <a:solidFill>
                    <a:schemeClr val="lt1"/>
                  </a:solidFill>
                  <a:latin typeface="Gill Sans"/>
                  <a:ea typeface="Gill Sans"/>
                  <a:cs typeface="Gill Sans"/>
                  <a:sym typeface="Gill Sans"/>
                </a:rPr>
                <a:t>…</a:t>
              </a:r>
              <a:endParaRPr/>
            </a:p>
          </p:txBody>
        </p:sp>
      </p:grpSp>
      <p:pic>
        <p:nvPicPr>
          <p:cNvPr id="496" name="Google Shape;496;p21"/>
          <p:cNvPicPr preferRelativeResize="0"/>
          <p:nvPr/>
        </p:nvPicPr>
        <p:blipFill rotWithShape="1">
          <a:blip r:embed="rId3">
            <a:alphaModFix/>
          </a:blip>
          <a:srcRect b="0" l="0" r="0" t="0"/>
          <a:stretch/>
        </p:blipFill>
        <p:spPr>
          <a:xfrm>
            <a:off x="159424" y="2195310"/>
            <a:ext cx="11873152" cy="32677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0" name="Shape 500"/>
        <p:cNvGrpSpPr/>
        <p:nvPr/>
      </p:nvGrpSpPr>
      <p:grpSpPr>
        <a:xfrm>
          <a:off x="0" y="0"/>
          <a:ext cx="0" cy="0"/>
          <a:chOff x="0" y="0"/>
          <a:chExt cx="0" cy="0"/>
        </a:xfrm>
      </p:grpSpPr>
      <p:sp>
        <p:nvSpPr>
          <p:cNvPr id="501" name="Google Shape;501;p22"/>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AUDITION</a:t>
            </a:r>
            <a:endParaRPr/>
          </a:p>
        </p:txBody>
      </p:sp>
      <p:pic>
        <p:nvPicPr>
          <p:cNvPr descr="Ear avec un remplissage uni" id="502" name="Google Shape;502;p22"/>
          <p:cNvPicPr preferRelativeResize="0"/>
          <p:nvPr/>
        </p:nvPicPr>
        <p:blipFill rotWithShape="1">
          <a:blip r:embed="rId3">
            <a:alphaModFix/>
          </a:blip>
          <a:srcRect b="0" l="0" r="0" t="0"/>
          <a:stretch/>
        </p:blipFill>
        <p:spPr>
          <a:xfrm>
            <a:off x="476417" y="618547"/>
            <a:ext cx="1192659" cy="1192659"/>
          </a:xfrm>
          <a:prstGeom prst="rect">
            <a:avLst/>
          </a:prstGeom>
          <a:noFill/>
          <a:ln>
            <a:noFill/>
          </a:ln>
        </p:spPr>
      </p:pic>
      <p:pic>
        <p:nvPicPr>
          <p:cNvPr id="503" name="Google Shape;503;p22"/>
          <p:cNvPicPr preferRelativeResize="0"/>
          <p:nvPr/>
        </p:nvPicPr>
        <p:blipFill rotWithShape="1">
          <a:blip r:embed="rId4">
            <a:alphaModFix/>
          </a:blip>
          <a:srcRect b="0" l="0" r="0" t="0"/>
          <a:stretch/>
        </p:blipFill>
        <p:spPr>
          <a:xfrm>
            <a:off x="2045132" y="2737468"/>
            <a:ext cx="3072536" cy="2770535"/>
          </a:xfrm>
          <a:prstGeom prst="rect">
            <a:avLst/>
          </a:prstGeom>
          <a:noFill/>
          <a:ln>
            <a:noFill/>
          </a:ln>
        </p:spPr>
      </p:pic>
      <p:sp>
        <p:nvSpPr>
          <p:cNvPr id="504" name="Google Shape;504;p22"/>
          <p:cNvSpPr/>
          <p:nvPr/>
        </p:nvSpPr>
        <p:spPr>
          <a:xfrm>
            <a:off x="2241766" y="5803900"/>
            <a:ext cx="2679268" cy="558800"/>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Gill Sans"/>
                <a:ea typeface="Gill Sans"/>
                <a:cs typeface="Gill Sans"/>
                <a:sym typeface="Gill Sans"/>
              </a:rPr>
              <a:t>Enceinte tour de cou (Monster Boomerang)</a:t>
            </a:r>
            <a:endParaRPr/>
          </a:p>
        </p:txBody>
      </p:sp>
      <p:sp>
        <p:nvSpPr>
          <p:cNvPr id="505" name="Google Shape;505;p22"/>
          <p:cNvSpPr/>
          <p:nvPr/>
        </p:nvSpPr>
        <p:spPr>
          <a:xfrm>
            <a:off x="7493432" y="5803900"/>
            <a:ext cx="2679268" cy="558800"/>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Gill Sans"/>
                <a:ea typeface="Gill Sans"/>
                <a:cs typeface="Gill Sans"/>
                <a:sym typeface="Gill Sans"/>
              </a:rPr>
              <a:t>Casque à conduction osseuse (AfterShokz)</a:t>
            </a:r>
            <a:endParaRPr/>
          </a:p>
        </p:txBody>
      </p:sp>
      <p:pic>
        <p:nvPicPr>
          <p:cNvPr id="506" name="Google Shape;506;p22"/>
          <p:cNvPicPr preferRelativeResize="0"/>
          <p:nvPr/>
        </p:nvPicPr>
        <p:blipFill rotWithShape="1">
          <a:blip r:embed="rId5">
            <a:alphaModFix/>
          </a:blip>
          <a:srcRect b="0" l="0" r="0" t="0"/>
          <a:stretch/>
        </p:blipFill>
        <p:spPr>
          <a:xfrm>
            <a:off x="7173597" y="2915312"/>
            <a:ext cx="3456303" cy="1988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10" name="Shape 510"/>
        <p:cNvGrpSpPr/>
        <p:nvPr/>
      </p:nvGrpSpPr>
      <p:grpSpPr>
        <a:xfrm>
          <a:off x="0" y="0"/>
          <a:ext cx="0" cy="0"/>
          <a:chOff x="0" y="0"/>
          <a:chExt cx="0" cy="0"/>
        </a:xfrm>
      </p:grpSpPr>
      <p:sp>
        <p:nvSpPr>
          <p:cNvPr id="511" name="Google Shape;511;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Close-up unopened pill packets" id="512" name="Google Shape;512;p23"/>
          <p:cNvPicPr preferRelativeResize="0"/>
          <p:nvPr/>
        </p:nvPicPr>
        <p:blipFill rotWithShape="1">
          <a:blip r:embed="rId3">
            <a:alphaModFix/>
          </a:blip>
          <a:srcRect b="0" l="0" r="0" t="0"/>
          <a:stretch/>
        </p:blipFill>
        <p:spPr>
          <a:xfrm>
            <a:off x="20" y="10"/>
            <a:ext cx="12191980" cy="6857990"/>
          </a:xfrm>
          <a:prstGeom prst="rect">
            <a:avLst/>
          </a:prstGeom>
          <a:noFill/>
          <a:ln>
            <a:noFill/>
          </a:ln>
        </p:spPr>
      </p:pic>
      <p:grpSp>
        <p:nvGrpSpPr>
          <p:cNvPr id="513" name="Google Shape;513;p23"/>
          <p:cNvGrpSpPr/>
          <p:nvPr/>
        </p:nvGrpSpPr>
        <p:grpSpPr>
          <a:xfrm>
            <a:off x="438068" y="457200"/>
            <a:ext cx="3703320" cy="5935132"/>
            <a:chOff x="438068" y="457200"/>
            <a:chExt cx="3703320" cy="5935132"/>
          </a:xfrm>
        </p:grpSpPr>
        <p:sp>
          <p:nvSpPr>
            <p:cNvPr id="514" name="Google Shape;514;p23"/>
            <p:cNvSpPr/>
            <p:nvPr/>
          </p:nvSpPr>
          <p:spPr>
            <a:xfrm>
              <a:off x="438068" y="618067"/>
              <a:ext cx="3702134" cy="5774265"/>
            </a:xfrm>
            <a:prstGeom prst="rect">
              <a:avLst/>
            </a:prstGeom>
            <a:solidFill>
              <a:schemeClr val="accent1">
                <a:alpha val="96862"/>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15" name="Google Shape;515;p23"/>
            <p:cNvSpPr/>
            <p:nvPr/>
          </p:nvSpPr>
          <p:spPr>
            <a:xfrm>
              <a:off x="438068" y="457200"/>
              <a:ext cx="3703320" cy="9499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grpSp>
      <p:sp>
        <p:nvSpPr>
          <p:cNvPr id="516" name="Google Shape;516;p23"/>
          <p:cNvSpPr txBox="1"/>
          <p:nvPr>
            <p:ph type="title"/>
          </p:nvPr>
        </p:nvSpPr>
        <p:spPr>
          <a:xfrm>
            <a:off x="584200" y="1006956"/>
            <a:ext cx="3412067" cy="137217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QUAND LA SANTÉ VIENT PERTURBER LE TRAVAIL</a:t>
            </a:r>
            <a:endParaRPr/>
          </a:p>
        </p:txBody>
      </p:sp>
      <p:sp>
        <p:nvSpPr>
          <p:cNvPr id="517" name="Google Shape;517;p23"/>
          <p:cNvSpPr txBox="1"/>
          <p:nvPr>
            <p:ph idx="1" type="body"/>
          </p:nvPr>
        </p:nvSpPr>
        <p:spPr>
          <a:xfrm>
            <a:off x="581193" y="2438399"/>
            <a:ext cx="3415074" cy="3564467"/>
          </a:xfrm>
          <a:prstGeom prst="rect">
            <a:avLst/>
          </a:prstGeom>
          <a:noFill/>
          <a:ln>
            <a:noFill/>
          </a:ln>
        </p:spPr>
        <p:txBody>
          <a:bodyPr anchorCtr="0" anchor="ctr" bIns="45700" lIns="91425" spcFirstLastPara="1" rIns="91425" wrap="square" tIns="45700">
            <a:normAutofit/>
          </a:bodyPr>
          <a:lstStyle/>
          <a:p>
            <a:pPr indent="-306000" lvl="0" marL="306000" rtl="0" algn="l">
              <a:spcBef>
                <a:spcPts val="0"/>
              </a:spcBef>
              <a:spcAft>
                <a:spcPts val="0"/>
              </a:spcAft>
              <a:buSzPts val="1656"/>
              <a:buChar char="◼"/>
            </a:pPr>
            <a:r>
              <a:rPr lang="fr-CA">
                <a:solidFill>
                  <a:schemeClr val="lt1"/>
                </a:solidFill>
              </a:rPr>
              <a:t>Rendez-vous médicaux </a:t>
            </a:r>
            <a:endParaRPr/>
          </a:p>
          <a:p>
            <a:pPr indent="-306000" lvl="0" marL="306000" rtl="0" algn="l">
              <a:spcBef>
                <a:spcPts val="960"/>
              </a:spcBef>
              <a:spcAft>
                <a:spcPts val="0"/>
              </a:spcAft>
              <a:buSzPts val="1656"/>
              <a:buChar char="◼"/>
            </a:pPr>
            <a:r>
              <a:rPr lang="fr-CA">
                <a:solidFill>
                  <a:schemeClr val="lt1"/>
                </a:solidFill>
              </a:rPr>
              <a:t>Douleur </a:t>
            </a:r>
            <a:endParaRPr/>
          </a:p>
          <a:p>
            <a:pPr indent="-306000" lvl="0" marL="306000" rtl="0" algn="l">
              <a:spcBef>
                <a:spcPts val="960"/>
              </a:spcBef>
              <a:spcAft>
                <a:spcPts val="0"/>
              </a:spcAft>
              <a:buSzPts val="1656"/>
              <a:buChar char="◼"/>
            </a:pPr>
            <a:r>
              <a:rPr lang="fr-CA">
                <a:solidFill>
                  <a:schemeClr val="lt1"/>
                </a:solidFill>
              </a:rPr>
              <a:t>Inconfort </a:t>
            </a:r>
            <a:endParaRPr/>
          </a:p>
          <a:p>
            <a:pPr indent="-306000" lvl="0" marL="306000" rtl="0" algn="l">
              <a:spcBef>
                <a:spcPts val="960"/>
              </a:spcBef>
              <a:spcAft>
                <a:spcPts val="0"/>
              </a:spcAft>
              <a:buSzPts val="1656"/>
              <a:buChar char="◼"/>
            </a:pPr>
            <a:r>
              <a:rPr lang="fr-CA">
                <a:solidFill>
                  <a:schemeClr val="lt1"/>
                </a:solidFill>
              </a:rPr>
              <a:t>Fatigue </a:t>
            </a:r>
            <a:endParaRPr/>
          </a:p>
          <a:p>
            <a:pPr indent="-306000" lvl="0" marL="306000" rtl="0" algn="l">
              <a:spcBef>
                <a:spcPts val="960"/>
              </a:spcBef>
              <a:spcAft>
                <a:spcPts val="0"/>
              </a:spcAft>
              <a:buSzPts val="1656"/>
              <a:buChar char="◼"/>
            </a:pPr>
            <a:r>
              <a:rPr lang="fr-CA">
                <a:solidFill>
                  <a:schemeClr val="lt1"/>
                </a:solidFill>
              </a:rPr>
              <a:t>Effet secondaire médicament </a:t>
            </a:r>
            <a:endParaRPr/>
          </a:p>
          <a:p>
            <a:pPr indent="-200844" lvl="0" marL="306000" rtl="0" algn="l">
              <a:spcBef>
                <a:spcPts val="960"/>
              </a:spcBef>
              <a:spcAft>
                <a:spcPts val="0"/>
              </a:spcAft>
              <a:buSzPts val="1656"/>
              <a:buNone/>
            </a:pPr>
            <a:r>
              <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2" name="Shape 522"/>
        <p:cNvGrpSpPr/>
        <p:nvPr/>
      </p:nvGrpSpPr>
      <p:grpSpPr>
        <a:xfrm>
          <a:off x="0" y="0"/>
          <a:ext cx="0" cy="0"/>
          <a:chOff x="0" y="0"/>
          <a:chExt cx="0" cy="0"/>
        </a:xfrm>
      </p:grpSpPr>
      <p:sp>
        <p:nvSpPr>
          <p:cNvPr id="523" name="Google Shape;523;p24"/>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DES TÂCHES TRÈS CONCRÈTES</a:t>
            </a:r>
            <a:endParaRPr/>
          </a:p>
        </p:txBody>
      </p:sp>
      <p:grpSp>
        <p:nvGrpSpPr>
          <p:cNvPr id="524" name="Google Shape;524;p24"/>
          <p:cNvGrpSpPr/>
          <p:nvPr/>
        </p:nvGrpSpPr>
        <p:grpSpPr>
          <a:xfrm>
            <a:off x="584795" y="2693572"/>
            <a:ext cx="11022409" cy="2653543"/>
            <a:chOff x="3770" y="512347"/>
            <a:chExt cx="11022409" cy="2653543"/>
          </a:xfrm>
        </p:grpSpPr>
        <p:sp>
          <p:nvSpPr>
            <p:cNvPr id="525" name="Google Shape;525;p24"/>
            <p:cNvSpPr/>
            <p:nvPr/>
          </p:nvSpPr>
          <p:spPr>
            <a:xfrm>
              <a:off x="3770" y="512347"/>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
            <p:cNvSpPr txBox="1"/>
            <p:nvPr/>
          </p:nvSpPr>
          <p:spPr>
            <a:xfrm>
              <a:off x="3770" y="512347"/>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Se déplacer</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au bureau</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aux rencontres à l’extérieur</a:t>
              </a:r>
              <a:endParaRPr/>
            </a:p>
          </p:txBody>
        </p:sp>
        <p:sp>
          <p:nvSpPr>
            <p:cNvPr id="527" name="Google Shape;527;p24"/>
            <p:cNvSpPr/>
            <p:nvPr/>
          </p:nvSpPr>
          <p:spPr>
            <a:xfrm>
              <a:off x="2249075" y="512347"/>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txBox="1"/>
            <p:nvPr/>
          </p:nvSpPr>
          <p:spPr>
            <a:xfrm>
              <a:off x="2249075" y="512347"/>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Se nourrir </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cafétéria</a:t>
              </a:r>
              <a:endParaRPr/>
            </a:p>
          </p:txBody>
        </p:sp>
        <p:sp>
          <p:nvSpPr>
            <p:cNvPr id="529" name="Google Shape;529;p24"/>
            <p:cNvSpPr/>
            <p:nvPr/>
          </p:nvSpPr>
          <p:spPr>
            <a:xfrm>
              <a:off x="4494381" y="512347"/>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txBox="1"/>
            <p:nvPr/>
          </p:nvSpPr>
          <p:spPr>
            <a:xfrm>
              <a:off x="4494381" y="512347"/>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Prendre des pauses </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Espaces communs</a:t>
              </a:r>
              <a:endParaRPr/>
            </a:p>
          </p:txBody>
        </p:sp>
        <p:sp>
          <p:nvSpPr>
            <p:cNvPr id="531" name="Google Shape;531;p24"/>
            <p:cNvSpPr/>
            <p:nvPr/>
          </p:nvSpPr>
          <p:spPr>
            <a:xfrm>
              <a:off x="6739687" y="512347"/>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txBox="1"/>
            <p:nvPr/>
          </p:nvSpPr>
          <p:spPr>
            <a:xfrm>
              <a:off x="6739687" y="512347"/>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Assister à des réunions</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virtuel </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présentiel </a:t>
              </a:r>
              <a:endParaRPr/>
            </a:p>
          </p:txBody>
        </p:sp>
        <p:sp>
          <p:nvSpPr>
            <p:cNvPr id="533" name="Google Shape;533;p24"/>
            <p:cNvSpPr/>
            <p:nvPr/>
          </p:nvSpPr>
          <p:spPr>
            <a:xfrm>
              <a:off x="8984992" y="512347"/>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txBox="1"/>
            <p:nvPr/>
          </p:nvSpPr>
          <p:spPr>
            <a:xfrm>
              <a:off x="8984992" y="512347"/>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S’organiser</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rendez-vous </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tâches</a:t>
              </a:r>
              <a:endParaRPr/>
            </a:p>
          </p:txBody>
        </p:sp>
        <p:sp>
          <p:nvSpPr>
            <p:cNvPr id="535" name="Google Shape;535;p24"/>
            <p:cNvSpPr/>
            <p:nvPr/>
          </p:nvSpPr>
          <p:spPr>
            <a:xfrm>
              <a:off x="1126422" y="1941178"/>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txBox="1"/>
            <p:nvPr/>
          </p:nvSpPr>
          <p:spPr>
            <a:xfrm>
              <a:off x="1126422" y="1941178"/>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Écrire</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Rédiger </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Synthétiser </a:t>
              </a:r>
              <a:endParaRPr/>
            </a:p>
          </p:txBody>
        </p:sp>
        <p:sp>
          <p:nvSpPr>
            <p:cNvPr id="537" name="Google Shape;537;p24"/>
            <p:cNvSpPr/>
            <p:nvPr/>
          </p:nvSpPr>
          <p:spPr>
            <a:xfrm>
              <a:off x="3371728" y="1941178"/>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txBox="1"/>
            <p:nvPr/>
          </p:nvSpPr>
          <p:spPr>
            <a:xfrm>
              <a:off x="3371728" y="1941178"/>
              <a:ext cx="2041187" cy="1224712"/>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Parler au téléphone </a:t>
              </a:r>
              <a:endParaRPr/>
            </a:p>
          </p:txBody>
        </p:sp>
        <p:sp>
          <p:nvSpPr>
            <p:cNvPr id="539" name="Google Shape;539;p24"/>
            <p:cNvSpPr/>
            <p:nvPr/>
          </p:nvSpPr>
          <p:spPr>
            <a:xfrm>
              <a:off x="5617034" y="1941178"/>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4"/>
            <p:cNvSpPr txBox="1"/>
            <p:nvPr/>
          </p:nvSpPr>
          <p:spPr>
            <a:xfrm>
              <a:off x="5617034" y="1941178"/>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Participer </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Rencontres d’équipes</a:t>
              </a:r>
              <a:endParaRPr/>
            </a:p>
          </p:txBody>
        </p:sp>
        <p:sp>
          <p:nvSpPr>
            <p:cNvPr id="541" name="Google Shape;541;p24"/>
            <p:cNvSpPr/>
            <p:nvPr/>
          </p:nvSpPr>
          <p:spPr>
            <a:xfrm>
              <a:off x="7862340" y="1941178"/>
              <a:ext cx="2041187" cy="1224712"/>
            </a:xfrm>
            <a:prstGeom prst="rect">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4"/>
            <p:cNvSpPr txBox="1"/>
            <p:nvPr/>
          </p:nvSpPr>
          <p:spPr>
            <a:xfrm>
              <a:off x="7862340" y="1941178"/>
              <a:ext cx="2041187" cy="122471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lt1"/>
                </a:buClr>
                <a:buSzPts val="1700"/>
                <a:buFont typeface="Gill Sans"/>
                <a:buNone/>
              </a:pPr>
              <a:r>
                <a:rPr lang="fr-CA" sz="1700">
                  <a:solidFill>
                    <a:schemeClr val="lt1"/>
                  </a:solidFill>
                  <a:latin typeface="Gill Sans"/>
                  <a:ea typeface="Gill Sans"/>
                  <a:cs typeface="Gill Sans"/>
                  <a:sym typeface="Gill Sans"/>
                </a:rPr>
                <a:t>Gérer sa santé</a:t>
              </a:r>
              <a:endParaRPr/>
            </a:p>
            <a:p>
              <a:pPr indent="-114300" lvl="1" marL="114300" marR="0" rtl="0" algn="l">
                <a:lnSpc>
                  <a:spcPct val="90000"/>
                </a:lnSpc>
                <a:spcBef>
                  <a:spcPts val="5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Répondre aux appels médicaux</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Gérer sa fatigue</a:t>
              </a:r>
              <a:endParaRPr/>
            </a:p>
            <a:p>
              <a:pPr indent="-114300" lvl="1" marL="114300" marR="0" rtl="0" algn="l">
                <a:lnSpc>
                  <a:spcPct val="90000"/>
                </a:lnSpc>
                <a:spcBef>
                  <a:spcPts val="195"/>
                </a:spcBef>
                <a:spcAft>
                  <a:spcPts val="0"/>
                </a:spcAft>
                <a:buClr>
                  <a:schemeClr val="lt1"/>
                </a:buClr>
                <a:buSzPts val="1300"/>
                <a:buFont typeface="Gill Sans"/>
                <a:buChar char="•"/>
              </a:pPr>
              <a:r>
                <a:rPr b="0" i="0" lang="fr-CA" sz="1300" u="none" cap="none" strike="noStrike">
                  <a:solidFill>
                    <a:schemeClr val="lt1"/>
                  </a:solidFill>
                  <a:latin typeface="Gill Sans"/>
                  <a:ea typeface="Gill Sans"/>
                  <a:cs typeface="Gill Sans"/>
                  <a:sym typeface="Gill Sans"/>
                </a:rPr>
                <a:t>Gérer sa souleur </a:t>
              </a:r>
              <a:endParaRPr/>
            </a:p>
          </p:txBody>
        </p:sp>
      </p:grpSp>
      <p:pic>
        <p:nvPicPr>
          <p:cNvPr descr="Clipboard Checked avec un remplissage uni" id="543" name="Google Shape;543;p24"/>
          <p:cNvPicPr preferRelativeResize="0"/>
          <p:nvPr/>
        </p:nvPicPr>
        <p:blipFill rotWithShape="1">
          <a:blip r:embed="rId3">
            <a:alphaModFix/>
          </a:blip>
          <a:srcRect b="0" l="0" r="0" t="0"/>
          <a:stretch/>
        </p:blipFill>
        <p:spPr>
          <a:xfrm>
            <a:off x="581025" y="751856"/>
            <a:ext cx="914400" cy="91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sp>
        <p:nvSpPr>
          <p:cNvPr id="549" name="Google Shape;549;p25"/>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VUE </a:t>
            </a:r>
            <a:endParaRPr/>
          </a:p>
        </p:txBody>
      </p:sp>
      <p:pic>
        <p:nvPicPr>
          <p:cNvPr descr="Eye avec un remplissage uni" id="550" name="Google Shape;550;p25"/>
          <p:cNvPicPr preferRelativeResize="0"/>
          <p:nvPr>
            <p:ph idx="1" type="body"/>
          </p:nvPr>
        </p:nvPicPr>
        <p:blipFill rotWithShape="1">
          <a:blip r:embed="rId3">
            <a:alphaModFix/>
          </a:blip>
          <a:srcRect b="0" l="0" r="0" t="0"/>
          <a:stretch/>
        </p:blipFill>
        <p:spPr>
          <a:xfrm>
            <a:off x="581192" y="596015"/>
            <a:ext cx="1104225" cy="1104225"/>
          </a:xfrm>
          <a:prstGeom prst="rect">
            <a:avLst/>
          </a:prstGeom>
          <a:noFill/>
          <a:ln>
            <a:noFill/>
          </a:ln>
        </p:spPr>
      </p:pic>
      <p:pic>
        <p:nvPicPr>
          <p:cNvPr descr="Microsoft : Le lecteur immersif facilite la lecture d'un document -  Misty'tips" id="551" name="Google Shape;551;p25"/>
          <p:cNvPicPr preferRelativeResize="0"/>
          <p:nvPr/>
        </p:nvPicPr>
        <p:blipFill rotWithShape="1">
          <a:blip r:embed="rId4">
            <a:alphaModFix/>
          </a:blip>
          <a:srcRect b="0" l="0" r="0" t="0"/>
          <a:stretch/>
        </p:blipFill>
        <p:spPr>
          <a:xfrm>
            <a:off x="9679301" y="2266008"/>
            <a:ext cx="1847055" cy="41250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Journée Nationale des Dys : Le lecteur immersif de Microsoft Edge -  L'historique blog du Réseau Nouvelles Technologies de l'APF, devenu le  TechLab APF France handicap." id="552" name="Google Shape;552;p25"/>
          <p:cNvPicPr preferRelativeResize="0"/>
          <p:nvPr/>
        </p:nvPicPr>
        <p:blipFill rotWithShape="1">
          <a:blip r:embed="rId5">
            <a:alphaModFix/>
          </a:blip>
          <a:srcRect b="0" l="0" r="0" t="0"/>
          <a:stretch/>
        </p:blipFill>
        <p:spPr>
          <a:xfrm>
            <a:off x="4895850" y="2266008"/>
            <a:ext cx="2400300" cy="1238250"/>
          </a:xfrm>
          <a:prstGeom prst="rect">
            <a:avLst/>
          </a:prstGeom>
          <a:noFill/>
          <a:ln>
            <a:noFill/>
          </a:ln>
        </p:spPr>
      </p:pic>
      <p:pic>
        <p:nvPicPr>
          <p:cNvPr descr="Le lecteur immersif dans Microsoft Edge" id="553" name="Google Shape;553;p25"/>
          <p:cNvPicPr preferRelativeResize="0"/>
          <p:nvPr/>
        </p:nvPicPr>
        <p:blipFill rotWithShape="1">
          <a:blip r:embed="rId6">
            <a:alphaModFix/>
          </a:blip>
          <a:srcRect b="0" l="0" r="0" t="0"/>
          <a:stretch/>
        </p:blipFill>
        <p:spPr>
          <a:xfrm>
            <a:off x="5285714" y="3104804"/>
            <a:ext cx="2025049" cy="669307"/>
          </a:xfrm>
          <a:prstGeom prst="rect">
            <a:avLst/>
          </a:prstGeom>
          <a:noFill/>
          <a:ln>
            <a:noFill/>
          </a:ln>
        </p:spPr>
      </p:pic>
      <p:pic>
        <p:nvPicPr>
          <p:cNvPr descr="Be More Productive with Microsoft Edge | IT Radix - New Jersey" id="554" name="Google Shape;554;p25"/>
          <p:cNvPicPr preferRelativeResize="0"/>
          <p:nvPr/>
        </p:nvPicPr>
        <p:blipFill rotWithShape="1">
          <a:blip r:embed="rId7">
            <a:alphaModFix/>
          </a:blip>
          <a:srcRect b="0" l="0" r="0" t="0"/>
          <a:stretch/>
        </p:blipFill>
        <p:spPr>
          <a:xfrm>
            <a:off x="705525" y="2036354"/>
            <a:ext cx="2457450" cy="1857375"/>
          </a:xfrm>
          <a:prstGeom prst="rect">
            <a:avLst/>
          </a:prstGeom>
          <a:noFill/>
          <a:ln>
            <a:noFill/>
          </a:ln>
        </p:spPr>
      </p:pic>
      <p:pic>
        <p:nvPicPr>
          <p:cNvPr descr="Dictée vocale Windows" id="555" name="Google Shape;555;p25"/>
          <p:cNvPicPr preferRelativeResize="0"/>
          <p:nvPr/>
        </p:nvPicPr>
        <p:blipFill rotWithShape="1">
          <a:blip r:embed="rId8">
            <a:alphaModFix/>
          </a:blip>
          <a:srcRect b="0" l="0" r="0" t="0"/>
          <a:stretch/>
        </p:blipFill>
        <p:spPr>
          <a:xfrm>
            <a:off x="6096000" y="5016077"/>
            <a:ext cx="2685943" cy="1063815"/>
          </a:xfrm>
          <a:prstGeom prst="rect">
            <a:avLst/>
          </a:prstGeom>
          <a:noFill/>
          <a:ln>
            <a:noFill/>
          </a:ln>
        </p:spPr>
      </p:pic>
      <p:pic>
        <p:nvPicPr>
          <p:cNvPr descr="Reconnaissance vocale W 10 ne fonctionne pas, impossible de dicter... -  Communauté Microsoft" id="556" name="Google Shape;556;p25"/>
          <p:cNvPicPr preferRelativeResize="0"/>
          <p:nvPr/>
        </p:nvPicPr>
        <p:blipFill rotWithShape="1">
          <a:blip r:embed="rId9">
            <a:alphaModFix/>
          </a:blip>
          <a:srcRect b="0" l="0" r="0" t="0"/>
          <a:stretch/>
        </p:blipFill>
        <p:spPr>
          <a:xfrm>
            <a:off x="665644" y="5326043"/>
            <a:ext cx="4332024" cy="443882"/>
          </a:xfrm>
          <a:prstGeom prst="rect">
            <a:avLst/>
          </a:prstGeom>
          <a:noFill/>
          <a:ln>
            <a:noFill/>
          </a:ln>
        </p:spPr>
      </p:pic>
      <p:pic>
        <p:nvPicPr>
          <p:cNvPr descr="Allez dans « Démarrer la reconnaissance vocale ». © Microsoft" id="557" name="Google Shape;557;p25"/>
          <p:cNvPicPr preferRelativeResize="0"/>
          <p:nvPr/>
        </p:nvPicPr>
        <p:blipFill rotWithShape="1">
          <a:blip r:embed="rId10">
            <a:alphaModFix/>
          </a:blip>
          <a:srcRect b="0" l="0" r="0" t="0"/>
          <a:stretch/>
        </p:blipFill>
        <p:spPr>
          <a:xfrm>
            <a:off x="-5505588" y="544841"/>
            <a:ext cx="4621329" cy="1645901"/>
          </a:xfrm>
          <a:prstGeom prst="rect">
            <a:avLst/>
          </a:prstGeom>
          <a:noFill/>
          <a:ln>
            <a:noFill/>
          </a:ln>
        </p:spPr>
      </p:pic>
      <p:sp>
        <p:nvSpPr>
          <p:cNvPr id="558" name="Google Shape;558;p25"/>
          <p:cNvSpPr txBox="1"/>
          <p:nvPr/>
        </p:nvSpPr>
        <p:spPr>
          <a:xfrm>
            <a:off x="-4749800" y="-706874"/>
            <a:ext cx="96456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1800" u="sng">
                <a:solidFill>
                  <a:schemeClr val="dk1"/>
                </a:solidFill>
                <a:latin typeface="Gill Sans"/>
                <a:ea typeface="Gill Sans"/>
                <a:cs typeface="Gill Sans"/>
                <a:sym typeface="Gill Sans"/>
                <a:hlinkClick r:id="rId11">
                  <a:extLst>
                    <a:ext uri="{A12FA001-AC4F-418D-AE19-62706E023703}">
                      <ahyp:hlinkClr val="tx"/>
                    </a:ext>
                  </a:extLst>
                </a:hlinkClick>
              </a:rPr>
              <a:t>Utiliser Lecteur immersif dans Microsoft Edge</a:t>
            </a:r>
            <a:endParaRPr sz="1800">
              <a:solidFill>
                <a:schemeClr val="dk1"/>
              </a:solidFill>
              <a:latin typeface="Gill Sans"/>
              <a:ea typeface="Gill Sans"/>
              <a:cs typeface="Gill Sans"/>
              <a:sym typeface="Gill Sans"/>
            </a:endParaRPr>
          </a:p>
          <a:p>
            <a:pPr indent="0" lvl="0" marL="0" marR="0" rtl="0" algn="l">
              <a:spcBef>
                <a:spcPts val="0"/>
              </a:spcBef>
              <a:spcAft>
                <a:spcPts val="0"/>
              </a:spcAft>
              <a:buNone/>
            </a:pPr>
            <a:r>
              <a:rPr lang="fr-CA" sz="1800">
                <a:solidFill>
                  <a:schemeClr val="dk1"/>
                </a:solidFill>
                <a:latin typeface="Gill Sans"/>
                <a:ea typeface="Gill Sans"/>
                <a:cs typeface="Gill Sans"/>
                <a:sym typeface="Gill Sans"/>
              </a:rPr>
              <a:t>F9</a:t>
            </a:r>
            <a:endParaRPr/>
          </a:p>
        </p:txBody>
      </p:sp>
      <p:pic>
        <p:nvPicPr>
          <p:cNvPr descr="Key with with F9 symbol. Black computer keyboard. Button icon vector  illustration. Stock Vector | Adobe Stock" id="559" name="Google Shape;559;p25"/>
          <p:cNvPicPr preferRelativeResize="0"/>
          <p:nvPr/>
        </p:nvPicPr>
        <p:blipFill rotWithShape="1">
          <a:blip r:embed="rId12">
            <a:alphaModFix/>
          </a:blip>
          <a:srcRect b="0" l="0" r="0" t="0"/>
          <a:stretch/>
        </p:blipFill>
        <p:spPr>
          <a:xfrm>
            <a:off x="7916886" y="1987226"/>
            <a:ext cx="1544933" cy="1544933"/>
          </a:xfrm>
          <a:prstGeom prst="rect">
            <a:avLst/>
          </a:prstGeom>
          <a:noFill/>
          <a:ln>
            <a:noFill/>
          </a:ln>
        </p:spPr>
      </p:pic>
      <p:sp>
        <p:nvSpPr>
          <p:cNvPr id="560" name="Google Shape;560;p25"/>
          <p:cNvSpPr/>
          <p:nvPr/>
        </p:nvSpPr>
        <p:spPr>
          <a:xfrm>
            <a:off x="853202" y="3786811"/>
            <a:ext cx="2457450" cy="572601"/>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Gill Sans"/>
                <a:ea typeface="Gill Sans"/>
                <a:cs typeface="Gill Sans"/>
                <a:sym typeface="Gill Sans"/>
              </a:rPr>
              <a:t>Lecteur immersif</a:t>
            </a:r>
            <a:endParaRPr/>
          </a:p>
        </p:txBody>
      </p:sp>
      <p:sp>
        <p:nvSpPr>
          <p:cNvPr id="561" name="Google Shape;561;p25"/>
          <p:cNvSpPr/>
          <p:nvPr/>
        </p:nvSpPr>
        <p:spPr>
          <a:xfrm>
            <a:off x="557848" y="4893106"/>
            <a:ext cx="8535352" cy="1361221"/>
          </a:xfrm>
          <a:prstGeom prst="rect">
            <a:avLst/>
          </a:prstGeom>
          <a:noFill/>
          <a:ln cap="rnd" cmpd="sng" w="222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6" name="Shape 566"/>
        <p:cNvGrpSpPr/>
        <p:nvPr/>
      </p:nvGrpSpPr>
      <p:grpSpPr>
        <a:xfrm>
          <a:off x="0" y="0"/>
          <a:ext cx="0" cy="0"/>
          <a:chOff x="0" y="0"/>
          <a:chExt cx="0" cy="0"/>
        </a:xfrm>
      </p:grpSpPr>
      <p:sp>
        <p:nvSpPr>
          <p:cNvPr id="567" name="Google Shape;567;p26"/>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RELATION GAGNANT - GAGNANT </a:t>
            </a:r>
            <a:endParaRPr/>
          </a:p>
        </p:txBody>
      </p:sp>
      <p:grpSp>
        <p:nvGrpSpPr>
          <p:cNvPr id="568" name="Google Shape;568;p26"/>
          <p:cNvGrpSpPr/>
          <p:nvPr/>
        </p:nvGrpSpPr>
        <p:grpSpPr>
          <a:xfrm>
            <a:off x="582691" y="2699657"/>
            <a:ext cx="11025790" cy="3157917"/>
            <a:chOff x="1666" y="0"/>
            <a:chExt cx="11025790" cy="3157917"/>
          </a:xfrm>
        </p:grpSpPr>
        <p:sp>
          <p:nvSpPr>
            <p:cNvPr id="569" name="Google Shape;569;p26"/>
            <p:cNvSpPr/>
            <p:nvPr/>
          </p:nvSpPr>
          <p:spPr>
            <a:xfrm rot="-5400000">
              <a:off x="1666" y="0"/>
              <a:ext cx="3156030" cy="3156030"/>
            </a:xfrm>
            <a:prstGeom prst="downArrow">
              <a:avLst>
                <a:gd fmla="val 50000" name="adj1"/>
                <a:gd fmla="val 35000" name="adj2"/>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txBox="1"/>
            <p:nvPr/>
          </p:nvSpPr>
          <p:spPr>
            <a:xfrm>
              <a:off x="1666" y="789007"/>
              <a:ext cx="2603725" cy="1578015"/>
            </a:xfrm>
            <a:prstGeom prst="rect">
              <a:avLst/>
            </a:prstGeom>
            <a:noFill/>
            <a:ln>
              <a:noFill/>
            </a:ln>
          </p:spPr>
          <p:txBody>
            <a:bodyPr anchorCtr="0" anchor="ctr" bIns="263125" lIns="263125" spcFirstLastPara="1" rIns="263125" wrap="square" tIns="263125">
              <a:noAutofit/>
            </a:bodyPr>
            <a:lstStyle/>
            <a:p>
              <a:pPr indent="0" lvl="0" marL="0" marR="0" rtl="0" algn="ctr">
                <a:lnSpc>
                  <a:spcPct val="90000"/>
                </a:lnSpc>
                <a:spcBef>
                  <a:spcPts val="0"/>
                </a:spcBef>
                <a:spcAft>
                  <a:spcPts val="0"/>
                </a:spcAft>
                <a:buClr>
                  <a:schemeClr val="lt1"/>
                </a:buClr>
                <a:buSzPts val="3700"/>
                <a:buFont typeface="Gill Sans"/>
                <a:buNone/>
              </a:pPr>
              <a:r>
                <a:rPr lang="fr-CA" sz="3700">
                  <a:solidFill>
                    <a:schemeClr val="lt1"/>
                  </a:solidFill>
                  <a:latin typeface="Gill Sans"/>
                  <a:ea typeface="Gill Sans"/>
                  <a:cs typeface="Gill Sans"/>
                  <a:sym typeface="Gill Sans"/>
                </a:rPr>
                <a:t>Employé</a:t>
              </a:r>
              <a:endParaRPr/>
            </a:p>
          </p:txBody>
        </p:sp>
        <p:sp>
          <p:nvSpPr>
            <p:cNvPr id="571" name="Google Shape;571;p26"/>
            <p:cNvSpPr/>
            <p:nvPr/>
          </p:nvSpPr>
          <p:spPr>
            <a:xfrm rot="5400000">
              <a:off x="7871426" y="1887"/>
              <a:ext cx="3156030" cy="3156030"/>
            </a:xfrm>
            <a:prstGeom prst="downArrow">
              <a:avLst>
                <a:gd fmla="val 50000" name="adj1"/>
                <a:gd fmla="val 35000" name="adj2"/>
              </a:avLst>
            </a:prstGeom>
            <a:solidFill>
              <a:srgbClr val="173160"/>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txBox="1"/>
            <p:nvPr/>
          </p:nvSpPr>
          <p:spPr>
            <a:xfrm>
              <a:off x="8423731" y="790895"/>
              <a:ext cx="2603725" cy="1578015"/>
            </a:xfrm>
            <a:prstGeom prst="rect">
              <a:avLst/>
            </a:prstGeom>
            <a:noFill/>
            <a:ln>
              <a:noFill/>
            </a:ln>
          </p:spPr>
          <p:txBody>
            <a:bodyPr anchorCtr="0" anchor="ctr" bIns="263125" lIns="263125" spcFirstLastPara="1" rIns="263125" wrap="square" tIns="263125">
              <a:noAutofit/>
            </a:bodyPr>
            <a:lstStyle/>
            <a:p>
              <a:pPr indent="0" lvl="0" marL="0" marR="0" rtl="0" algn="ctr">
                <a:lnSpc>
                  <a:spcPct val="90000"/>
                </a:lnSpc>
                <a:spcBef>
                  <a:spcPts val="0"/>
                </a:spcBef>
                <a:spcAft>
                  <a:spcPts val="0"/>
                </a:spcAft>
                <a:buClr>
                  <a:schemeClr val="lt1"/>
                </a:buClr>
                <a:buSzPts val="3700"/>
                <a:buFont typeface="Gill Sans"/>
                <a:buNone/>
              </a:pPr>
              <a:r>
                <a:rPr lang="fr-CA" sz="3700">
                  <a:solidFill>
                    <a:schemeClr val="lt1"/>
                  </a:solidFill>
                  <a:latin typeface="Gill Sans"/>
                  <a:ea typeface="Gill Sans"/>
                  <a:cs typeface="Gill Sans"/>
                  <a:sym typeface="Gill Sans"/>
                </a:rPr>
                <a:t>Employeur</a:t>
              </a:r>
              <a:endParaRPr/>
            </a:p>
          </p:txBody>
        </p:sp>
      </p:grpSp>
      <p:sp>
        <p:nvSpPr>
          <p:cNvPr id="573" name="Google Shape;573;p26"/>
          <p:cNvSpPr/>
          <p:nvPr/>
        </p:nvSpPr>
        <p:spPr>
          <a:xfrm>
            <a:off x="4722829" y="2535810"/>
            <a:ext cx="2941163" cy="3620034"/>
          </a:xfrm>
          <a:prstGeom prst="roundRect">
            <a:avLst>
              <a:gd fmla="val 16667" name="adj"/>
            </a:avLst>
          </a:prstGeom>
          <a:solidFill>
            <a:schemeClr val="accent6"/>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800">
                <a:solidFill>
                  <a:schemeClr val="lt1"/>
                </a:solidFill>
                <a:latin typeface="Gill Sans"/>
                <a:ea typeface="Gill Sans"/>
                <a:cs typeface="Gill Sans"/>
                <a:sym typeface="Gill Sans"/>
              </a:rPr>
              <a:t>En tant que …</a:t>
            </a:r>
            <a:endParaRPr/>
          </a:p>
          <a:p>
            <a:pPr indent="0" lvl="0" marL="0" marR="0" rtl="0" algn="ctr">
              <a:spcBef>
                <a:spcPts val="0"/>
              </a:spcBef>
              <a:spcAft>
                <a:spcPts val="0"/>
              </a:spcAft>
              <a:buNone/>
            </a:pPr>
            <a:r>
              <a:rPr lang="fr-CA" sz="2800">
                <a:solidFill>
                  <a:schemeClr val="lt1"/>
                </a:solidFill>
                <a:latin typeface="Gill Sans"/>
                <a:ea typeface="Gill Sans"/>
                <a:cs typeface="Gill Sans"/>
                <a:sym typeface="Gill Sans"/>
              </a:rPr>
              <a:t>J’ai besoin de …</a:t>
            </a:r>
            <a:endParaRPr/>
          </a:p>
          <a:p>
            <a:pPr indent="0" lvl="0" marL="0" marR="0" rtl="0" algn="ctr">
              <a:spcBef>
                <a:spcPts val="0"/>
              </a:spcBef>
              <a:spcAft>
                <a:spcPts val="0"/>
              </a:spcAft>
              <a:buNone/>
            </a:pPr>
            <a:r>
              <a:rPr lang="fr-CA" sz="2800">
                <a:solidFill>
                  <a:schemeClr val="lt1"/>
                </a:solidFill>
                <a:latin typeface="Gill Sans"/>
                <a:ea typeface="Gill Sans"/>
                <a:cs typeface="Gill Sans"/>
                <a:sym typeface="Gill Sans"/>
              </a:rPr>
              <a:t>Afin de …</a:t>
            </a:r>
            <a:endParaRPr/>
          </a:p>
        </p:txBody>
      </p:sp>
      <p:pic>
        <p:nvPicPr>
          <p:cNvPr descr="Thumbs up sign avec un remplissage uni" id="574" name="Google Shape;574;p26"/>
          <p:cNvPicPr preferRelativeResize="0"/>
          <p:nvPr/>
        </p:nvPicPr>
        <p:blipFill rotWithShape="1">
          <a:blip r:embed="rId3">
            <a:alphaModFix/>
          </a:blip>
          <a:srcRect b="0" l="0" r="0" t="0"/>
          <a:stretch/>
        </p:blipFill>
        <p:spPr>
          <a:xfrm>
            <a:off x="741124" y="751856"/>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TÉMOIGNAGE D’UN PARCOURS AVEC UN HANDICAP </a:t>
            </a:r>
            <a:endParaRPr/>
          </a:p>
        </p:txBody>
      </p:sp>
      <p:grpSp>
        <p:nvGrpSpPr>
          <p:cNvPr id="134" name="Google Shape;134;p3"/>
          <p:cNvGrpSpPr/>
          <p:nvPr/>
        </p:nvGrpSpPr>
        <p:grpSpPr>
          <a:xfrm>
            <a:off x="970296" y="3054564"/>
            <a:ext cx="11026741" cy="2457149"/>
            <a:chOff x="1437" y="1211249"/>
            <a:chExt cx="11026741" cy="2457149"/>
          </a:xfrm>
        </p:grpSpPr>
        <p:sp>
          <p:nvSpPr>
            <p:cNvPr id="135" name="Google Shape;135;p3"/>
            <p:cNvSpPr/>
            <p:nvPr/>
          </p:nvSpPr>
          <p:spPr>
            <a:xfrm>
              <a:off x="1437" y="1211249"/>
              <a:ext cx="2870500" cy="1148200"/>
            </a:xfrm>
            <a:prstGeom prst="chevron">
              <a:avLst>
                <a:gd fmla="val 50000" name="adj"/>
              </a:avLst>
            </a:prstGeom>
            <a:solidFill>
              <a:schemeClr val="accent6"/>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txBox="1"/>
            <p:nvPr/>
          </p:nvSpPr>
          <p:spPr>
            <a:xfrm>
              <a:off x="575537" y="1211249"/>
              <a:ext cx="1722300" cy="1148200"/>
            </a:xfrm>
            <a:prstGeom prst="rect">
              <a:avLst/>
            </a:prstGeom>
            <a:noFill/>
            <a:ln>
              <a:noFill/>
            </a:ln>
          </p:spPr>
          <p:txBody>
            <a:bodyPr anchorCtr="0" anchor="ctr" bIns="17125" lIns="34275" spcFirstLastPara="1" rIns="0" wrap="square" tIns="17125">
              <a:noAutofit/>
            </a:bodyPr>
            <a:lstStyle/>
            <a:p>
              <a:pPr indent="0" lvl="0" marL="0" marR="0" rtl="0" algn="ctr">
                <a:lnSpc>
                  <a:spcPct val="90000"/>
                </a:lnSpc>
                <a:spcBef>
                  <a:spcPts val="0"/>
                </a:spcBef>
                <a:spcAft>
                  <a:spcPts val="0"/>
                </a:spcAft>
                <a:buClr>
                  <a:schemeClr val="lt1"/>
                </a:buClr>
                <a:buSzPts val="2700"/>
                <a:buFont typeface="Gill Sans"/>
                <a:buNone/>
              </a:pPr>
              <a:r>
                <a:rPr lang="fr-CA" sz="2700">
                  <a:solidFill>
                    <a:schemeClr val="lt1"/>
                  </a:solidFill>
                  <a:latin typeface="Gill Sans"/>
                  <a:ea typeface="Gill Sans"/>
                  <a:cs typeface="Gill Sans"/>
                  <a:sym typeface="Gill Sans"/>
                </a:rPr>
                <a:t>Santé</a:t>
              </a:r>
              <a:endParaRPr/>
            </a:p>
          </p:txBody>
        </p:sp>
        <p:sp>
          <p:nvSpPr>
            <p:cNvPr id="137" name="Google Shape;137;p3"/>
            <p:cNvSpPr/>
            <p:nvPr/>
          </p:nvSpPr>
          <p:spPr>
            <a:xfrm>
              <a:off x="2498772" y="1308846"/>
              <a:ext cx="2382515" cy="953006"/>
            </a:xfrm>
            <a:prstGeom prst="chevron">
              <a:avLst>
                <a:gd fmla="val 50000" name="adj"/>
              </a:avLst>
            </a:prstGeom>
            <a:solidFill>
              <a:srgbClr val="D1D2D6"/>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txBox="1"/>
            <p:nvPr/>
          </p:nvSpPr>
          <p:spPr>
            <a:xfrm>
              <a:off x="2975275" y="1308846"/>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 </a:t>
              </a:r>
              <a:endParaRPr/>
            </a:p>
          </p:txBody>
        </p:sp>
        <p:sp>
          <p:nvSpPr>
            <p:cNvPr id="139" name="Google Shape;139;p3"/>
            <p:cNvSpPr/>
            <p:nvPr/>
          </p:nvSpPr>
          <p:spPr>
            <a:xfrm>
              <a:off x="4547736" y="1308846"/>
              <a:ext cx="2382515" cy="953006"/>
            </a:xfrm>
            <a:prstGeom prst="chevron">
              <a:avLst>
                <a:gd fmla="val 50000" name="adj"/>
              </a:avLst>
            </a:prstGeom>
            <a:solidFill>
              <a:srgbClr val="D1D2D6"/>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txBox="1"/>
            <p:nvPr/>
          </p:nvSpPr>
          <p:spPr>
            <a:xfrm>
              <a:off x="5024239" y="1308846"/>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 </a:t>
              </a:r>
              <a:endParaRPr/>
            </a:p>
          </p:txBody>
        </p:sp>
        <p:sp>
          <p:nvSpPr>
            <p:cNvPr id="141" name="Google Shape;141;p3"/>
            <p:cNvSpPr/>
            <p:nvPr/>
          </p:nvSpPr>
          <p:spPr>
            <a:xfrm>
              <a:off x="6596699" y="1308846"/>
              <a:ext cx="2382515" cy="953006"/>
            </a:xfrm>
            <a:prstGeom prst="chevron">
              <a:avLst>
                <a:gd fmla="val 50000" name="adj"/>
              </a:avLst>
            </a:prstGeom>
            <a:solidFill>
              <a:srgbClr val="D1D2D6"/>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txBox="1"/>
            <p:nvPr/>
          </p:nvSpPr>
          <p:spPr>
            <a:xfrm>
              <a:off x="7073202" y="1308846"/>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t/>
              </a:r>
              <a:endParaRPr sz="1400">
                <a:solidFill>
                  <a:schemeClr val="dk1"/>
                </a:solidFill>
                <a:latin typeface="Gill Sans"/>
                <a:ea typeface="Gill Sans"/>
                <a:cs typeface="Gill Sans"/>
                <a:sym typeface="Gill Sans"/>
              </a:endParaRPr>
            </a:p>
          </p:txBody>
        </p:sp>
        <p:sp>
          <p:nvSpPr>
            <p:cNvPr id="143" name="Google Shape;143;p3"/>
            <p:cNvSpPr/>
            <p:nvPr/>
          </p:nvSpPr>
          <p:spPr>
            <a:xfrm>
              <a:off x="8645663" y="1308846"/>
              <a:ext cx="2382515" cy="953006"/>
            </a:xfrm>
            <a:prstGeom prst="chevron">
              <a:avLst>
                <a:gd fmla="val 50000" name="adj"/>
              </a:avLst>
            </a:prstGeom>
            <a:solidFill>
              <a:srgbClr val="D1D2D6"/>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txBox="1"/>
            <p:nvPr/>
          </p:nvSpPr>
          <p:spPr>
            <a:xfrm>
              <a:off x="9122166" y="1308846"/>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t/>
              </a:r>
              <a:endParaRPr sz="1400">
                <a:solidFill>
                  <a:schemeClr val="dk1"/>
                </a:solidFill>
                <a:latin typeface="Gill Sans"/>
                <a:ea typeface="Gill Sans"/>
                <a:cs typeface="Gill Sans"/>
                <a:sym typeface="Gill Sans"/>
              </a:endParaRPr>
            </a:p>
          </p:txBody>
        </p:sp>
        <p:sp>
          <p:nvSpPr>
            <p:cNvPr id="145" name="Google Shape;145;p3"/>
            <p:cNvSpPr/>
            <p:nvPr/>
          </p:nvSpPr>
          <p:spPr>
            <a:xfrm>
              <a:off x="1437" y="2520198"/>
              <a:ext cx="2870500" cy="1148200"/>
            </a:xfrm>
            <a:prstGeom prst="chevron">
              <a:avLst>
                <a:gd fmla="val 50000" name="adj"/>
              </a:avLst>
            </a:prstGeom>
            <a:solidFill>
              <a:schemeClr val="accent2"/>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txBox="1"/>
            <p:nvPr/>
          </p:nvSpPr>
          <p:spPr>
            <a:xfrm>
              <a:off x="575537" y="2520198"/>
              <a:ext cx="1722300" cy="1148200"/>
            </a:xfrm>
            <a:prstGeom prst="rect">
              <a:avLst/>
            </a:prstGeom>
            <a:noFill/>
            <a:ln>
              <a:noFill/>
            </a:ln>
          </p:spPr>
          <p:txBody>
            <a:bodyPr anchorCtr="0" anchor="ctr" bIns="17125" lIns="34275" spcFirstLastPara="1" rIns="0" wrap="square" tIns="17125">
              <a:noAutofit/>
            </a:bodyPr>
            <a:lstStyle/>
            <a:p>
              <a:pPr indent="0" lvl="0" marL="0" marR="0" rtl="0" algn="ctr">
                <a:lnSpc>
                  <a:spcPct val="90000"/>
                </a:lnSpc>
                <a:spcBef>
                  <a:spcPts val="0"/>
                </a:spcBef>
                <a:spcAft>
                  <a:spcPts val="0"/>
                </a:spcAft>
                <a:buClr>
                  <a:schemeClr val="lt1"/>
                </a:buClr>
                <a:buSzPts val="2700"/>
                <a:buFont typeface="Gill Sans"/>
                <a:buNone/>
              </a:pPr>
              <a:r>
                <a:rPr lang="fr-CA" sz="2700">
                  <a:solidFill>
                    <a:schemeClr val="lt1"/>
                  </a:solidFill>
                  <a:latin typeface="Gill Sans"/>
                  <a:ea typeface="Gill Sans"/>
                  <a:cs typeface="Gill Sans"/>
                  <a:sym typeface="Gill Sans"/>
                </a:rPr>
                <a:t>Technologie</a:t>
              </a:r>
              <a:endParaRPr/>
            </a:p>
          </p:txBody>
        </p:sp>
        <p:sp>
          <p:nvSpPr>
            <p:cNvPr id="147" name="Google Shape;147;p3"/>
            <p:cNvSpPr/>
            <p:nvPr/>
          </p:nvSpPr>
          <p:spPr>
            <a:xfrm>
              <a:off x="2498772" y="2617795"/>
              <a:ext cx="2382515" cy="953006"/>
            </a:xfrm>
            <a:prstGeom prst="chevron">
              <a:avLst>
                <a:gd fmla="val 50000" name="adj"/>
              </a:avLst>
            </a:prstGeom>
            <a:solidFill>
              <a:srgbClr val="CBCCD1">
                <a:alpha val="89803"/>
              </a:srgbClr>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txBox="1"/>
            <p:nvPr/>
          </p:nvSpPr>
          <p:spPr>
            <a:xfrm>
              <a:off x="2975275" y="2617795"/>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Souris ergonomique, manette de jeu vidéo </a:t>
              </a:r>
              <a:endParaRPr/>
            </a:p>
          </p:txBody>
        </p:sp>
        <p:sp>
          <p:nvSpPr>
            <p:cNvPr id="149" name="Google Shape;149;p3"/>
            <p:cNvSpPr/>
            <p:nvPr/>
          </p:nvSpPr>
          <p:spPr>
            <a:xfrm>
              <a:off x="4547736" y="2617795"/>
              <a:ext cx="2382515" cy="953006"/>
            </a:xfrm>
            <a:prstGeom prst="chevron">
              <a:avLst>
                <a:gd fmla="val 50000" name="adj"/>
              </a:avLst>
            </a:prstGeom>
            <a:solidFill>
              <a:srgbClr val="CBCCD1">
                <a:alpha val="89803"/>
              </a:srgbClr>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txBox="1"/>
            <p:nvPr/>
          </p:nvSpPr>
          <p:spPr>
            <a:xfrm>
              <a:off x="5024239" y="2617795"/>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Orthèse tibiale, Canne</a:t>
              </a:r>
              <a:endParaRPr/>
            </a:p>
          </p:txBody>
        </p:sp>
        <p:sp>
          <p:nvSpPr>
            <p:cNvPr id="151" name="Google Shape;151;p3"/>
            <p:cNvSpPr/>
            <p:nvPr/>
          </p:nvSpPr>
          <p:spPr>
            <a:xfrm>
              <a:off x="6596699" y="2617795"/>
              <a:ext cx="2382515" cy="953006"/>
            </a:xfrm>
            <a:prstGeom prst="chevron">
              <a:avLst>
                <a:gd fmla="val 50000" name="adj"/>
              </a:avLst>
            </a:prstGeom>
            <a:solidFill>
              <a:srgbClr val="CBCCD1">
                <a:alpha val="89803"/>
              </a:srgbClr>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txBox="1"/>
            <p:nvPr/>
          </p:nvSpPr>
          <p:spPr>
            <a:xfrm>
              <a:off x="7073202" y="2617795"/>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Électrostimulation, Impression 3D</a:t>
              </a:r>
              <a:endParaRPr/>
            </a:p>
          </p:txBody>
        </p:sp>
        <p:sp>
          <p:nvSpPr>
            <p:cNvPr id="153" name="Google Shape;153;p3"/>
            <p:cNvSpPr/>
            <p:nvPr/>
          </p:nvSpPr>
          <p:spPr>
            <a:xfrm>
              <a:off x="8645663" y="2617795"/>
              <a:ext cx="2382515" cy="953006"/>
            </a:xfrm>
            <a:prstGeom prst="chevron">
              <a:avLst>
                <a:gd fmla="val 50000" name="adj"/>
              </a:avLst>
            </a:prstGeom>
            <a:solidFill>
              <a:srgbClr val="CBCCD1">
                <a:alpha val="89803"/>
              </a:srgbClr>
            </a:solidFill>
            <a:ln cap="rnd" cmpd="sng" w="22225">
              <a:solidFill>
                <a:srgbClr val="CBCC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txBox="1"/>
            <p:nvPr/>
          </p:nvSpPr>
          <p:spPr>
            <a:xfrm>
              <a:off x="9122166" y="2617795"/>
              <a:ext cx="1429509" cy="953006"/>
            </a:xfrm>
            <a:prstGeom prst="rect">
              <a:avLst/>
            </a:prstGeom>
            <a:noFill/>
            <a:ln>
              <a:noFill/>
            </a:ln>
          </p:spPr>
          <p:txBody>
            <a:bodyPr anchorCtr="0" anchor="ctr" bIns="8875" lIns="17775" spcFirstLastPara="1" rIns="0" wrap="square" tIns="8875">
              <a:noAutofit/>
            </a:bodyPr>
            <a:lstStyle/>
            <a:p>
              <a:pPr indent="0" lvl="0" marL="0" marR="0" rtl="0" algn="ctr">
                <a:lnSpc>
                  <a:spcPct val="90000"/>
                </a:lnSpc>
                <a:spcBef>
                  <a:spcPts val="0"/>
                </a:spcBef>
                <a:spcAft>
                  <a:spcPts val="0"/>
                </a:spcAft>
                <a:buClr>
                  <a:schemeClr val="dk1"/>
                </a:buClr>
                <a:buSzPts val="1400"/>
                <a:buFont typeface="Gill Sans"/>
                <a:buNone/>
              </a:pPr>
              <a:r>
                <a:rPr lang="fr-CA" sz="1400">
                  <a:solidFill>
                    <a:schemeClr val="dk1"/>
                  </a:solidFill>
                  <a:latin typeface="Gill Sans"/>
                  <a:ea typeface="Gill Sans"/>
                  <a:cs typeface="Gill Sans"/>
                  <a:sym typeface="Gill Sans"/>
                </a:rPr>
                <a:t>Réalité virtuelle</a:t>
              </a:r>
              <a:endParaRPr/>
            </a:p>
          </p:txBody>
        </p:sp>
      </p:grpSp>
      <p:pic>
        <p:nvPicPr>
          <p:cNvPr descr="Wireless router avec un remplissage uni" id="155" name="Google Shape;155;p3"/>
          <p:cNvPicPr preferRelativeResize="0"/>
          <p:nvPr/>
        </p:nvPicPr>
        <p:blipFill rotWithShape="1">
          <a:blip r:embed="rId3">
            <a:alphaModFix/>
          </a:blip>
          <a:srcRect b="0" l="0" r="0" t="0"/>
          <a:stretch/>
        </p:blipFill>
        <p:spPr>
          <a:xfrm>
            <a:off x="54459" y="4530789"/>
            <a:ext cx="914400" cy="914400"/>
          </a:xfrm>
          <a:prstGeom prst="rect">
            <a:avLst/>
          </a:prstGeom>
          <a:noFill/>
          <a:ln>
            <a:noFill/>
          </a:ln>
        </p:spPr>
      </p:pic>
      <p:pic>
        <p:nvPicPr>
          <p:cNvPr descr="First aid kit avec un remplissage uni" id="156" name="Google Shape;156;p3"/>
          <p:cNvPicPr preferRelativeResize="0"/>
          <p:nvPr/>
        </p:nvPicPr>
        <p:blipFill rotWithShape="1">
          <a:blip r:embed="rId4">
            <a:alphaModFix/>
          </a:blip>
          <a:srcRect b="0" l="0" r="0" t="0"/>
          <a:stretch/>
        </p:blipFill>
        <p:spPr>
          <a:xfrm>
            <a:off x="0" y="3062869"/>
            <a:ext cx="914400" cy="914400"/>
          </a:xfrm>
          <a:prstGeom prst="rect">
            <a:avLst/>
          </a:prstGeom>
          <a:noFill/>
          <a:ln>
            <a:noFill/>
          </a:ln>
        </p:spPr>
      </p:pic>
      <p:pic>
        <p:nvPicPr>
          <p:cNvPr descr="Head with gears avec un remplissage uni" id="157" name="Google Shape;157;p3"/>
          <p:cNvPicPr preferRelativeResize="0"/>
          <p:nvPr/>
        </p:nvPicPr>
        <p:blipFill rotWithShape="1">
          <a:blip r:embed="rId5">
            <a:alphaModFix/>
          </a:blip>
          <a:srcRect b="0" l="0" r="0" t="0"/>
          <a:stretch/>
        </p:blipFill>
        <p:spPr>
          <a:xfrm>
            <a:off x="10311394" y="3162929"/>
            <a:ext cx="914400" cy="914400"/>
          </a:xfrm>
          <a:prstGeom prst="rect">
            <a:avLst/>
          </a:prstGeom>
          <a:noFill/>
          <a:ln>
            <a:noFill/>
          </a:ln>
        </p:spPr>
      </p:pic>
      <p:pic>
        <p:nvPicPr>
          <p:cNvPr descr="Footprints avec un remplissage uni" id="158" name="Google Shape;158;p3"/>
          <p:cNvPicPr preferRelativeResize="0"/>
          <p:nvPr/>
        </p:nvPicPr>
        <p:blipFill rotWithShape="1">
          <a:blip r:embed="rId6">
            <a:alphaModFix/>
          </a:blip>
          <a:srcRect b="0" l="0" r="0" t="0"/>
          <a:stretch/>
        </p:blipFill>
        <p:spPr>
          <a:xfrm>
            <a:off x="6253079" y="3143879"/>
            <a:ext cx="914400" cy="914400"/>
          </a:xfrm>
          <a:prstGeom prst="rect">
            <a:avLst/>
          </a:prstGeom>
          <a:noFill/>
          <a:ln>
            <a:noFill/>
          </a:ln>
        </p:spPr>
      </p:pic>
      <p:pic>
        <p:nvPicPr>
          <p:cNvPr descr="Alterations &amp; Tailoring avec un remplissage uni" id="159" name="Google Shape;159;p3"/>
          <p:cNvPicPr preferRelativeResize="0"/>
          <p:nvPr/>
        </p:nvPicPr>
        <p:blipFill rotWithShape="1">
          <a:blip r:embed="rId7">
            <a:alphaModFix/>
          </a:blip>
          <a:srcRect b="0" l="0" r="0" t="0"/>
          <a:stretch/>
        </p:blipFill>
        <p:spPr>
          <a:xfrm>
            <a:off x="8624313" y="3143879"/>
            <a:ext cx="914400" cy="914400"/>
          </a:xfrm>
          <a:prstGeom prst="rect">
            <a:avLst/>
          </a:prstGeom>
          <a:noFill/>
          <a:ln>
            <a:noFill/>
          </a:ln>
        </p:spPr>
      </p:pic>
      <p:pic>
        <p:nvPicPr>
          <p:cNvPr descr="Fire avec un remplissage uni" id="160" name="Google Shape;160;p3"/>
          <p:cNvPicPr preferRelativeResize="0"/>
          <p:nvPr/>
        </p:nvPicPr>
        <p:blipFill rotWithShape="1">
          <a:blip r:embed="rId8">
            <a:alphaModFix/>
          </a:blip>
          <a:srcRect b="0" l="0" r="0" t="0"/>
          <a:stretch/>
        </p:blipFill>
        <p:spPr>
          <a:xfrm>
            <a:off x="8046418" y="3143879"/>
            <a:ext cx="914400" cy="914400"/>
          </a:xfrm>
          <a:prstGeom prst="rect">
            <a:avLst/>
          </a:prstGeom>
          <a:noFill/>
          <a:ln>
            <a:noFill/>
          </a:ln>
        </p:spPr>
      </p:pic>
      <p:pic>
        <p:nvPicPr>
          <p:cNvPr descr="Raised hand avec un remplissage uni" id="161" name="Google Shape;161;p3"/>
          <p:cNvPicPr preferRelativeResize="0"/>
          <p:nvPr/>
        </p:nvPicPr>
        <p:blipFill rotWithShape="1">
          <a:blip r:embed="rId9">
            <a:alphaModFix/>
          </a:blip>
          <a:srcRect b="0" l="0" r="0" t="0"/>
          <a:stretch/>
        </p:blipFill>
        <p:spPr>
          <a:xfrm>
            <a:off x="4141893" y="3143879"/>
            <a:ext cx="914400" cy="914400"/>
          </a:xfrm>
          <a:prstGeom prst="rect">
            <a:avLst/>
          </a:prstGeom>
          <a:noFill/>
          <a:ln>
            <a:noFill/>
          </a:ln>
        </p:spPr>
      </p:pic>
      <p:pic>
        <p:nvPicPr>
          <p:cNvPr descr="Playbook avec un remplissage uni" id="162" name="Google Shape;162;p3"/>
          <p:cNvPicPr preferRelativeResize="0"/>
          <p:nvPr/>
        </p:nvPicPr>
        <p:blipFill rotWithShape="1">
          <a:blip r:embed="rId10">
            <a:alphaModFix/>
          </a:blip>
          <a:srcRect b="0" l="0" r="0" t="0"/>
          <a:stretch/>
        </p:blipFill>
        <p:spPr>
          <a:xfrm>
            <a:off x="604921" y="751856"/>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LES INCAPACITÉS : UNE QUESTION DE TEMPS</a:t>
            </a:r>
            <a:endParaRPr/>
          </a:p>
        </p:txBody>
      </p:sp>
      <p:pic>
        <p:nvPicPr>
          <p:cNvPr descr="Run avec un remplissage uni" id="169" name="Google Shape;169;p4"/>
          <p:cNvPicPr preferRelativeResize="0"/>
          <p:nvPr/>
        </p:nvPicPr>
        <p:blipFill rotWithShape="1">
          <a:blip r:embed="rId3">
            <a:alphaModFix/>
          </a:blip>
          <a:srcRect b="0" l="0" r="0" t="0"/>
          <a:stretch/>
        </p:blipFill>
        <p:spPr>
          <a:xfrm>
            <a:off x="2074181" y="2358275"/>
            <a:ext cx="1090885" cy="1090885"/>
          </a:xfrm>
          <a:prstGeom prst="rect">
            <a:avLst/>
          </a:prstGeom>
          <a:noFill/>
          <a:ln>
            <a:noFill/>
          </a:ln>
        </p:spPr>
      </p:pic>
      <p:pic>
        <p:nvPicPr>
          <p:cNvPr descr="Person in wheelchair avec un remplissage uni" id="170" name="Google Shape;170;p4"/>
          <p:cNvPicPr preferRelativeResize="0"/>
          <p:nvPr/>
        </p:nvPicPr>
        <p:blipFill rotWithShape="1">
          <a:blip r:embed="rId4">
            <a:alphaModFix/>
          </a:blip>
          <a:srcRect b="0" l="0" r="0" t="0"/>
          <a:stretch/>
        </p:blipFill>
        <p:spPr>
          <a:xfrm>
            <a:off x="6249172" y="2065917"/>
            <a:ext cx="1572633" cy="1572633"/>
          </a:xfrm>
          <a:prstGeom prst="rect">
            <a:avLst/>
          </a:prstGeom>
          <a:noFill/>
          <a:ln>
            <a:noFill/>
          </a:ln>
        </p:spPr>
      </p:pic>
      <p:pic>
        <p:nvPicPr>
          <p:cNvPr descr="Man with cane avec un remplissage uni" id="171" name="Google Shape;171;p4"/>
          <p:cNvPicPr preferRelativeResize="0"/>
          <p:nvPr/>
        </p:nvPicPr>
        <p:blipFill rotWithShape="1">
          <a:blip r:embed="rId5">
            <a:alphaModFix/>
          </a:blip>
          <a:srcRect b="0" l="0" r="0" t="0"/>
          <a:stretch/>
        </p:blipFill>
        <p:spPr>
          <a:xfrm>
            <a:off x="4616031" y="1990833"/>
            <a:ext cx="1572633" cy="1572633"/>
          </a:xfrm>
          <a:prstGeom prst="rect">
            <a:avLst/>
          </a:prstGeom>
          <a:noFill/>
          <a:ln>
            <a:noFill/>
          </a:ln>
        </p:spPr>
      </p:pic>
      <p:pic>
        <p:nvPicPr>
          <p:cNvPr descr="Walk avec un remplissage uni" id="172" name="Google Shape;172;p4"/>
          <p:cNvPicPr preferRelativeResize="0"/>
          <p:nvPr/>
        </p:nvPicPr>
        <p:blipFill rotWithShape="1">
          <a:blip r:embed="rId6">
            <a:alphaModFix/>
          </a:blip>
          <a:srcRect b="0" l="0" r="0" t="0"/>
          <a:stretch/>
        </p:blipFill>
        <p:spPr>
          <a:xfrm>
            <a:off x="3134024" y="1916130"/>
            <a:ext cx="1572633" cy="1572633"/>
          </a:xfrm>
          <a:prstGeom prst="rect">
            <a:avLst/>
          </a:prstGeom>
          <a:noFill/>
          <a:ln>
            <a:noFill/>
          </a:ln>
        </p:spPr>
      </p:pic>
      <p:pic>
        <p:nvPicPr>
          <p:cNvPr descr="Walk avec un remplissage uni" id="173" name="Google Shape;173;p4"/>
          <p:cNvPicPr preferRelativeResize="0"/>
          <p:nvPr/>
        </p:nvPicPr>
        <p:blipFill rotWithShape="1">
          <a:blip r:embed="rId6">
            <a:alphaModFix/>
          </a:blip>
          <a:srcRect b="0" l="0" r="0" t="0"/>
          <a:stretch/>
        </p:blipFill>
        <p:spPr>
          <a:xfrm>
            <a:off x="1080074" y="2358275"/>
            <a:ext cx="1090885" cy="1090885"/>
          </a:xfrm>
          <a:prstGeom prst="rect">
            <a:avLst/>
          </a:prstGeom>
          <a:noFill/>
          <a:ln>
            <a:noFill/>
          </a:ln>
        </p:spPr>
      </p:pic>
      <p:pic>
        <p:nvPicPr>
          <p:cNvPr descr="Baby crawling avec un remplissage uni" id="174" name="Google Shape;174;p4"/>
          <p:cNvPicPr preferRelativeResize="0"/>
          <p:nvPr/>
        </p:nvPicPr>
        <p:blipFill rotWithShape="1">
          <a:blip r:embed="rId7">
            <a:alphaModFix/>
          </a:blip>
          <a:srcRect b="0" l="0" r="0" t="0"/>
          <a:stretch/>
        </p:blipFill>
        <p:spPr>
          <a:xfrm>
            <a:off x="227444" y="2672597"/>
            <a:ext cx="817769" cy="817769"/>
          </a:xfrm>
          <a:prstGeom prst="rect">
            <a:avLst/>
          </a:prstGeom>
          <a:noFill/>
          <a:ln>
            <a:noFill/>
          </a:ln>
        </p:spPr>
      </p:pic>
      <p:sp>
        <p:nvSpPr>
          <p:cNvPr id="175" name="Google Shape;175;p4"/>
          <p:cNvSpPr/>
          <p:nvPr/>
        </p:nvSpPr>
        <p:spPr>
          <a:xfrm>
            <a:off x="12675783" y="4208027"/>
            <a:ext cx="2631440" cy="1412240"/>
          </a:xfrm>
          <a:prstGeom prst="wedgeRoundRectCallout">
            <a:avLst>
              <a:gd fmla="val -20833" name="adj1"/>
              <a:gd fmla="val 62500" name="adj2"/>
              <a:gd fmla="val 0" name="adj3"/>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Gill Sans"/>
                <a:ea typeface="Gill Sans"/>
                <a:cs typeface="Gill Sans"/>
                <a:sym typeface="Gill Sans"/>
              </a:rPr>
              <a:t>1/5 </a:t>
            </a:r>
            <a:endParaRPr/>
          </a:p>
        </p:txBody>
      </p:sp>
      <p:sp>
        <p:nvSpPr>
          <p:cNvPr id="176" name="Google Shape;176;p4"/>
          <p:cNvSpPr/>
          <p:nvPr/>
        </p:nvSpPr>
        <p:spPr>
          <a:xfrm>
            <a:off x="12918872" y="1906557"/>
            <a:ext cx="2388351" cy="1260014"/>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Gill Sans"/>
                <a:ea typeface="Gill Sans"/>
                <a:cs typeface="Gill Sans"/>
                <a:sym typeface="Gill Sans"/>
              </a:rPr>
              <a:t>Handicap invisible</a:t>
            </a:r>
            <a:endParaRPr sz="1800">
              <a:solidFill>
                <a:schemeClr val="lt1"/>
              </a:solidFill>
              <a:latin typeface="Gill Sans"/>
              <a:ea typeface="Gill Sans"/>
              <a:cs typeface="Gill Sans"/>
              <a:sym typeface="Gill Sans"/>
            </a:endParaRPr>
          </a:p>
        </p:txBody>
      </p:sp>
      <p:pic>
        <p:nvPicPr>
          <p:cNvPr id="177" name="Google Shape;177;p4"/>
          <p:cNvPicPr preferRelativeResize="0"/>
          <p:nvPr/>
        </p:nvPicPr>
        <p:blipFill rotWithShape="1">
          <a:blip r:embed="rId8">
            <a:alphaModFix/>
          </a:blip>
          <a:srcRect b="0" l="0" r="0" t="0"/>
          <a:stretch/>
        </p:blipFill>
        <p:spPr>
          <a:xfrm>
            <a:off x="-6367237" y="178923"/>
            <a:ext cx="5077534" cy="4696480"/>
          </a:xfrm>
          <a:prstGeom prst="rect">
            <a:avLst/>
          </a:prstGeom>
          <a:noFill/>
          <a:ln>
            <a:noFill/>
          </a:ln>
        </p:spPr>
      </p:pic>
      <p:pic>
        <p:nvPicPr>
          <p:cNvPr id="178" name="Google Shape;178;p4"/>
          <p:cNvPicPr preferRelativeResize="0"/>
          <p:nvPr/>
        </p:nvPicPr>
        <p:blipFill rotWithShape="1">
          <a:blip r:embed="rId9">
            <a:alphaModFix/>
          </a:blip>
          <a:srcRect b="0" l="0" r="0" t="0"/>
          <a:stretch/>
        </p:blipFill>
        <p:spPr>
          <a:xfrm>
            <a:off x="-6387751" y="-1021395"/>
            <a:ext cx="4915586" cy="1200318"/>
          </a:xfrm>
          <a:prstGeom prst="rect">
            <a:avLst/>
          </a:prstGeom>
          <a:noFill/>
          <a:ln>
            <a:noFill/>
          </a:ln>
        </p:spPr>
      </p:pic>
      <p:pic>
        <p:nvPicPr>
          <p:cNvPr id="179" name="Google Shape;179;p4"/>
          <p:cNvPicPr preferRelativeResize="0"/>
          <p:nvPr/>
        </p:nvPicPr>
        <p:blipFill rotWithShape="1">
          <a:blip r:embed="rId10">
            <a:alphaModFix/>
          </a:blip>
          <a:srcRect b="0" l="0" r="0" t="0"/>
          <a:stretch/>
        </p:blipFill>
        <p:spPr>
          <a:xfrm>
            <a:off x="-6444909" y="4854302"/>
            <a:ext cx="5029902" cy="3620005"/>
          </a:xfrm>
          <a:prstGeom prst="rect">
            <a:avLst/>
          </a:prstGeom>
          <a:noFill/>
          <a:ln>
            <a:noFill/>
          </a:ln>
        </p:spPr>
      </p:pic>
      <p:pic>
        <p:nvPicPr>
          <p:cNvPr id="180" name="Google Shape;180;p4"/>
          <p:cNvPicPr preferRelativeResize="0"/>
          <p:nvPr/>
        </p:nvPicPr>
        <p:blipFill rotWithShape="1">
          <a:blip r:embed="rId11">
            <a:alphaModFix/>
          </a:blip>
          <a:srcRect b="0" l="0" r="0" t="0"/>
          <a:stretch/>
        </p:blipFill>
        <p:spPr>
          <a:xfrm>
            <a:off x="-6186236" y="8663258"/>
            <a:ext cx="4896533" cy="3581900"/>
          </a:xfrm>
          <a:prstGeom prst="rect">
            <a:avLst/>
          </a:prstGeom>
          <a:noFill/>
          <a:ln>
            <a:noFill/>
          </a:ln>
        </p:spPr>
      </p:pic>
      <p:pic>
        <p:nvPicPr>
          <p:cNvPr descr="Hourglass 60% avec un remplissage uni" id="181" name="Google Shape;181;p4"/>
          <p:cNvPicPr preferRelativeResize="0"/>
          <p:nvPr/>
        </p:nvPicPr>
        <p:blipFill rotWithShape="1">
          <a:blip r:embed="rId12">
            <a:alphaModFix/>
          </a:blip>
          <a:srcRect b="0" l="0" r="0" t="0"/>
          <a:stretch/>
        </p:blipFill>
        <p:spPr>
          <a:xfrm>
            <a:off x="712888" y="801556"/>
            <a:ext cx="914400" cy="914400"/>
          </a:xfrm>
          <a:prstGeom prst="rect">
            <a:avLst/>
          </a:prstGeom>
          <a:noFill/>
          <a:ln>
            <a:noFill/>
          </a:ln>
        </p:spPr>
      </p:pic>
      <p:pic>
        <p:nvPicPr>
          <p:cNvPr id="182" name="Google Shape;182;p4"/>
          <p:cNvPicPr preferRelativeResize="0"/>
          <p:nvPr/>
        </p:nvPicPr>
        <p:blipFill rotWithShape="1">
          <a:blip r:embed="rId13">
            <a:alphaModFix/>
          </a:blip>
          <a:srcRect b="0" l="0" r="0" t="0"/>
          <a:stretch/>
        </p:blipFill>
        <p:spPr>
          <a:xfrm>
            <a:off x="227444" y="4167685"/>
            <a:ext cx="8213745" cy="2260622"/>
          </a:xfrm>
          <a:prstGeom prst="rect">
            <a:avLst/>
          </a:prstGeom>
          <a:noFill/>
          <a:ln>
            <a:noFill/>
          </a:ln>
        </p:spPr>
      </p:pic>
      <p:pic>
        <p:nvPicPr>
          <p:cNvPr id="183" name="Google Shape;183;p4"/>
          <p:cNvPicPr preferRelativeResize="0"/>
          <p:nvPr/>
        </p:nvPicPr>
        <p:blipFill rotWithShape="1">
          <a:blip r:embed="rId14">
            <a:alphaModFix/>
          </a:blip>
          <a:srcRect b="0" l="0" r="0" t="0"/>
          <a:stretch/>
        </p:blipFill>
        <p:spPr>
          <a:xfrm>
            <a:off x="8520200" y="3304939"/>
            <a:ext cx="3240291" cy="227138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184" name="Google Shape;184;p4"/>
          <p:cNvSpPr txBox="1"/>
          <p:nvPr/>
        </p:nvSpPr>
        <p:spPr>
          <a:xfrm>
            <a:off x="2075655" y="5970419"/>
            <a:ext cx="474168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lt1"/>
              </a:solidFill>
              <a:latin typeface="Gill Sans"/>
              <a:ea typeface="Gill Sans"/>
              <a:cs typeface="Gill Sans"/>
              <a:sym typeface="Gill Sans"/>
            </a:endParaRPr>
          </a:p>
          <a:p>
            <a:pPr indent="0" lvl="0" marL="0" marR="0" rtl="0" algn="l">
              <a:spcBef>
                <a:spcPts val="0"/>
              </a:spcBef>
              <a:spcAft>
                <a:spcPts val="0"/>
              </a:spcAft>
              <a:buNone/>
            </a:pPr>
            <a:r>
              <a:t/>
            </a:r>
            <a:endParaRPr sz="1200">
              <a:solidFill>
                <a:schemeClr val="lt1"/>
              </a:solidFill>
              <a:latin typeface="Gill Sans"/>
              <a:ea typeface="Gill Sans"/>
              <a:cs typeface="Gill Sans"/>
              <a:sym typeface="Gill Sans"/>
            </a:endParaRPr>
          </a:p>
          <a:p>
            <a:pPr indent="0" lvl="0" marL="0" marR="0" rtl="0" algn="l">
              <a:spcBef>
                <a:spcPts val="0"/>
              </a:spcBef>
              <a:spcAft>
                <a:spcPts val="0"/>
              </a:spcAft>
              <a:buNone/>
            </a:pPr>
            <a:r>
              <a:rPr b="0" i="0" lang="fr-CA" sz="1200">
                <a:solidFill>
                  <a:schemeClr val="lt1"/>
                </a:solidFill>
                <a:latin typeface="Quattrocento Sans"/>
                <a:ea typeface="Quattrocento Sans"/>
                <a:cs typeface="Quattrocento Sans"/>
                <a:sym typeface="Quattrocento Sans"/>
              </a:rPr>
              <a:t>Enquête canadienne sur l'incapacité, 2017 et 2022.</a:t>
            </a:r>
            <a:endParaRPr sz="1200">
              <a:solidFill>
                <a:schemeClr val="lt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5"/>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ME DÉPLACER EN RENCONTRE </a:t>
            </a:r>
            <a:endParaRPr/>
          </a:p>
        </p:txBody>
      </p:sp>
      <p:pic>
        <p:nvPicPr>
          <p:cNvPr descr="Smartphone avec un remplissage uni" id="190" name="Google Shape;190;p5"/>
          <p:cNvPicPr preferRelativeResize="0"/>
          <p:nvPr/>
        </p:nvPicPr>
        <p:blipFill rotWithShape="1">
          <a:blip r:embed="rId3">
            <a:alphaModFix/>
          </a:blip>
          <a:srcRect b="0" l="0" r="0" t="0"/>
          <a:stretch/>
        </p:blipFill>
        <p:spPr>
          <a:xfrm>
            <a:off x="4592714" y="4281184"/>
            <a:ext cx="716182" cy="716182"/>
          </a:xfrm>
          <a:prstGeom prst="rect">
            <a:avLst/>
          </a:prstGeom>
          <a:noFill/>
          <a:ln>
            <a:noFill/>
          </a:ln>
        </p:spPr>
      </p:pic>
      <p:sp>
        <p:nvSpPr>
          <p:cNvPr id="191" name="Google Shape;191;p5"/>
          <p:cNvSpPr/>
          <p:nvPr/>
        </p:nvSpPr>
        <p:spPr>
          <a:xfrm>
            <a:off x="3233955" y="3565002"/>
            <a:ext cx="716182" cy="716182"/>
          </a:xfrm>
          <a:prstGeom prst="plus">
            <a:avLst>
              <a:gd fmla="val 25000" name="adj"/>
            </a:avLst>
          </a:prstGeom>
          <a:solidFill>
            <a:schemeClr val="accent6"/>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92" name="Google Shape;192;p5"/>
          <p:cNvSpPr/>
          <p:nvPr/>
        </p:nvSpPr>
        <p:spPr>
          <a:xfrm>
            <a:off x="6067277" y="3575544"/>
            <a:ext cx="716182" cy="716182"/>
          </a:xfrm>
          <a:prstGeom prst="plus">
            <a:avLst>
              <a:gd fmla="val 25000" name="adj"/>
            </a:avLst>
          </a:prstGeom>
          <a:solidFill>
            <a:schemeClr val="accent6"/>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Homme avec canne avec un remplissage uni" id="193" name="Google Shape;193;p5"/>
          <p:cNvPicPr preferRelativeResize="0"/>
          <p:nvPr/>
        </p:nvPicPr>
        <p:blipFill rotWithShape="1">
          <a:blip r:embed="rId4">
            <a:alphaModFix/>
          </a:blip>
          <a:srcRect b="0" l="0" r="0" t="0"/>
          <a:stretch/>
        </p:blipFill>
        <p:spPr>
          <a:xfrm>
            <a:off x="300954" y="2397038"/>
            <a:ext cx="3052109" cy="3052109"/>
          </a:xfrm>
          <a:prstGeom prst="rect">
            <a:avLst/>
          </a:prstGeom>
          <a:noFill/>
          <a:ln>
            <a:noFill/>
          </a:ln>
        </p:spPr>
      </p:pic>
      <p:sp>
        <p:nvSpPr>
          <p:cNvPr id="194" name="Google Shape;194;p5"/>
          <p:cNvSpPr/>
          <p:nvPr/>
        </p:nvSpPr>
        <p:spPr>
          <a:xfrm>
            <a:off x="8484243" y="3429000"/>
            <a:ext cx="1180618" cy="1180618"/>
          </a:xfrm>
          <a:prstGeom prst="mathEqual">
            <a:avLst>
              <a:gd fmla="val 23520" name="adj1"/>
              <a:gd fmla="val 11760" name="adj2"/>
            </a:avLst>
          </a:prstGeom>
          <a:solidFill>
            <a:schemeClr val="accent6"/>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descr="Visage en colère avec remplissage uni avec un remplissage uni" id="195" name="Google Shape;195;p5"/>
          <p:cNvPicPr preferRelativeResize="0"/>
          <p:nvPr/>
        </p:nvPicPr>
        <p:blipFill rotWithShape="1">
          <a:blip r:embed="rId5">
            <a:alphaModFix/>
          </a:blip>
          <a:srcRect b="0" l="0" r="0" t="0"/>
          <a:stretch/>
        </p:blipFill>
        <p:spPr>
          <a:xfrm>
            <a:off x="9634422" y="2878435"/>
            <a:ext cx="2089314" cy="2089314"/>
          </a:xfrm>
          <a:prstGeom prst="rect">
            <a:avLst/>
          </a:prstGeom>
          <a:noFill/>
          <a:ln>
            <a:noFill/>
          </a:ln>
        </p:spPr>
      </p:pic>
      <p:pic>
        <p:nvPicPr>
          <p:cNvPr descr="Closed book avec un remplissage uni" id="196" name="Google Shape;196;p5"/>
          <p:cNvPicPr preferRelativeResize="0"/>
          <p:nvPr/>
        </p:nvPicPr>
        <p:blipFill rotWithShape="1">
          <a:blip r:embed="rId6">
            <a:alphaModFix/>
          </a:blip>
          <a:srcRect b="0" l="0" r="0" t="0"/>
          <a:stretch/>
        </p:blipFill>
        <p:spPr>
          <a:xfrm>
            <a:off x="7063751" y="2930155"/>
            <a:ext cx="914400" cy="914400"/>
          </a:xfrm>
          <a:prstGeom prst="rect">
            <a:avLst/>
          </a:prstGeom>
          <a:noFill/>
          <a:ln>
            <a:noFill/>
          </a:ln>
        </p:spPr>
      </p:pic>
      <p:pic>
        <p:nvPicPr>
          <p:cNvPr descr="Laptop avec un remplissage uni" id="197" name="Google Shape;197;p5"/>
          <p:cNvPicPr preferRelativeResize="0"/>
          <p:nvPr/>
        </p:nvPicPr>
        <p:blipFill rotWithShape="1">
          <a:blip r:embed="rId7">
            <a:alphaModFix/>
          </a:blip>
          <a:srcRect b="0" l="0" r="0" t="0"/>
          <a:stretch/>
        </p:blipFill>
        <p:spPr>
          <a:xfrm>
            <a:off x="4144141" y="2661059"/>
            <a:ext cx="1630667" cy="1630667"/>
          </a:xfrm>
          <a:prstGeom prst="rect">
            <a:avLst/>
          </a:prstGeom>
          <a:noFill/>
          <a:ln>
            <a:noFill/>
          </a:ln>
        </p:spPr>
      </p:pic>
      <p:pic>
        <p:nvPicPr>
          <p:cNvPr descr="Pencil avec un remplissage uni" id="198" name="Google Shape;198;p5"/>
          <p:cNvPicPr preferRelativeResize="0"/>
          <p:nvPr/>
        </p:nvPicPr>
        <p:blipFill rotWithShape="1">
          <a:blip r:embed="rId8">
            <a:alphaModFix/>
          </a:blip>
          <a:srcRect b="0" l="0" r="0" t="0"/>
          <a:stretch/>
        </p:blipFill>
        <p:spPr>
          <a:xfrm>
            <a:off x="7014459" y="4140809"/>
            <a:ext cx="914400" cy="914400"/>
          </a:xfrm>
          <a:prstGeom prst="rect">
            <a:avLst/>
          </a:prstGeom>
          <a:noFill/>
          <a:ln>
            <a:noFill/>
          </a:ln>
        </p:spPr>
      </p:pic>
      <p:pic>
        <p:nvPicPr>
          <p:cNvPr descr="Visage en colère avec remplissage uni avec un remplissage uni" id="199" name="Google Shape;199;p5"/>
          <p:cNvPicPr preferRelativeResize="0"/>
          <p:nvPr/>
        </p:nvPicPr>
        <p:blipFill rotWithShape="1">
          <a:blip r:embed="rId9">
            <a:alphaModFix/>
          </a:blip>
          <a:srcRect b="0" l="0" r="0" t="0"/>
          <a:stretch/>
        </p:blipFill>
        <p:spPr>
          <a:xfrm>
            <a:off x="581192" y="701428"/>
            <a:ext cx="1014528" cy="10145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6"/>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DES « NOUVELLES » TECHNOLOGIES ?</a:t>
            </a:r>
            <a:endParaRPr/>
          </a:p>
        </p:txBody>
      </p:sp>
      <p:pic>
        <p:nvPicPr>
          <p:cNvPr id="206" name="Google Shape;206;p6"/>
          <p:cNvPicPr preferRelativeResize="0"/>
          <p:nvPr/>
        </p:nvPicPr>
        <p:blipFill rotWithShape="1">
          <a:blip r:embed="rId3">
            <a:alphaModFix/>
          </a:blip>
          <a:srcRect b="0" l="0" r="0" t="0"/>
          <a:stretch/>
        </p:blipFill>
        <p:spPr>
          <a:xfrm>
            <a:off x="556076" y="2359861"/>
            <a:ext cx="1876010" cy="1876010"/>
          </a:xfrm>
          <a:prstGeom prst="rect">
            <a:avLst/>
          </a:prstGeom>
          <a:noFill/>
          <a:ln>
            <a:noFill/>
          </a:ln>
        </p:spPr>
      </p:pic>
      <p:pic>
        <p:nvPicPr>
          <p:cNvPr id="207" name="Google Shape;207;p6"/>
          <p:cNvPicPr preferRelativeResize="0"/>
          <p:nvPr/>
        </p:nvPicPr>
        <p:blipFill rotWithShape="1">
          <a:blip r:embed="rId4">
            <a:alphaModFix/>
          </a:blip>
          <a:srcRect b="0" l="0" r="0" t="0"/>
          <a:stretch/>
        </p:blipFill>
        <p:spPr>
          <a:xfrm>
            <a:off x="9674749" y="2689943"/>
            <a:ext cx="1496703" cy="1753562"/>
          </a:xfrm>
          <a:prstGeom prst="rect">
            <a:avLst/>
          </a:prstGeom>
          <a:noFill/>
          <a:ln>
            <a:noFill/>
          </a:ln>
        </p:spPr>
      </p:pic>
      <p:pic>
        <p:nvPicPr>
          <p:cNvPr id="208" name="Google Shape;208;p6"/>
          <p:cNvPicPr preferRelativeResize="0"/>
          <p:nvPr/>
        </p:nvPicPr>
        <p:blipFill rotWithShape="1">
          <a:blip r:embed="rId5">
            <a:alphaModFix/>
          </a:blip>
          <a:srcRect b="0" l="0" r="0" t="0"/>
          <a:stretch/>
        </p:blipFill>
        <p:spPr>
          <a:xfrm>
            <a:off x="6008912" y="3637399"/>
            <a:ext cx="2356892" cy="2744327"/>
          </a:xfrm>
          <a:prstGeom prst="rect">
            <a:avLst/>
          </a:prstGeom>
          <a:noFill/>
          <a:ln>
            <a:noFill/>
          </a:ln>
        </p:spPr>
      </p:pic>
      <p:pic>
        <p:nvPicPr>
          <p:cNvPr id="209" name="Google Shape;209;p6"/>
          <p:cNvPicPr preferRelativeResize="0"/>
          <p:nvPr/>
        </p:nvPicPr>
        <p:blipFill rotWithShape="1">
          <a:blip r:embed="rId6">
            <a:alphaModFix/>
          </a:blip>
          <a:srcRect b="0" l="0" r="0" t="0"/>
          <a:stretch/>
        </p:blipFill>
        <p:spPr>
          <a:xfrm>
            <a:off x="3449557" y="5009563"/>
            <a:ext cx="2231979" cy="1435192"/>
          </a:xfrm>
          <a:prstGeom prst="rect">
            <a:avLst/>
          </a:prstGeom>
          <a:noFill/>
          <a:ln>
            <a:noFill/>
          </a:ln>
        </p:spPr>
      </p:pic>
      <p:pic>
        <p:nvPicPr>
          <p:cNvPr descr="Bambu Lab A1 Combo - 3DJake Belgique" id="210" name="Google Shape;210;p6"/>
          <p:cNvPicPr preferRelativeResize="0"/>
          <p:nvPr/>
        </p:nvPicPr>
        <p:blipFill rotWithShape="1">
          <a:blip r:embed="rId7">
            <a:alphaModFix/>
          </a:blip>
          <a:srcRect b="0" l="0" r="0" t="0"/>
          <a:stretch/>
        </p:blipFill>
        <p:spPr>
          <a:xfrm>
            <a:off x="3301877" y="2857203"/>
            <a:ext cx="2445642" cy="2001876"/>
          </a:xfrm>
          <a:prstGeom prst="rect">
            <a:avLst/>
          </a:prstGeom>
          <a:noFill/>
          <a:ln>
            <a:noFill/>
          </a:ln>
        </p:spPr>
      </p:pic>
      <p:pic>
        <p:nvPicPr>
          <p:cNvPr id="211" name="Google Shape;211;p6"/>
          <p:cNvPicPr preferRelativeResize="0"/>
          <p:nvPr/>
        </p:nvPicPr>
        <p:blipFill rotWithShape="1">
          <a:blip r:embed="rId8">
            <a:alphaModFix/>
          </a:blip>
          <a:srcRect b="0" l="0" r="0" t="0"/>
          <a:stretch/>
        </p:blipFill>
        <p:spPr>
          <a:xfrm>
            <a:off x="9166172" y="4563124"/>
            <a:ext cx="2854961" cy="1818603"/>
          </a:xfrm>
          <a:prstGeom prst="rect">
            <a:avLst/>
          </a:prstGeom>
          <a:noFill/>
          <a:ln>
            <a:noFill/>
          </a:ln>
        </p:spPr>
      </p:pic>
      <p:cxnSp>
        <p:nvCxnSpPr>
          <p:cNvPr id="212" name="Google Shape;212;p6"/>
          <p:cNvCxnSpPr/>
          <p:nvPr/>
        </p:nvCxnSpPr>
        <p:spPr>
          <a:xfrm flipH="1">
            <a:off x="2880057" y="2381343"/>
            <a:ext cx="44613" cy="4124325"/>
          </a:xfrm>
          <a:prstGeom prst="straightConnector1">
            <a:avLst/>
          </a:prstGeom>
          <a:noFill/>
          <a:ln cap="flat" cmpd="sng" w="76200">
            <a:solidFill>
              <a:schemeClr val="accent6"/>
            </a:solidFill>
            <a:prstDash val="solid"/>
            <a:round/>
            <a:headEnd len="sm" w="sm" type="none"/>
            <a:tailEnd len="sm" w="sm" type="none"/>
          </a:ln>
        </p:spPr>
      </p:cxnSp>
      <p:cxnSp>
        <p:nvCxnSpPr>
          <p:cNvPr id="213" name="Google Shape;213;p6"/>
          <p:cNvCxnSpPr/>
          <p:nvPr/>
        </p:nvCxnSpPr>
        <p:spPr>
          <a:xfrm flipH="1">
            <a:off x="8662406" y="2407671"/>
            <a:ext cx="44613" cy="4124325"/>
          </a:xfrm>
          <a:prstGeom prst="straightConnector1">
            <a:avLst/>
          </a:prstGeom>
          <a:noFill/>
          <a:ln cap="flat" cmpd="sng" w="76200">
            <a:solidFill>
              <a:schemeClr val="accent6"/>
            </a:solidFill>
            <a:prstDash val="solid"/>
            <a:round/>
            <a:headEnd len="sm" w="sm" type="none"/>
            <a:tailEnd len="sm" w="sm" type="none"/>
          </a:ln>
        </p:spPr>
      </p:cxnSp>
      <p:pic>
        <p:nvPicPr>
          <p:cNvPr descr="Stopwatch avec un remplissage uni" id="214" name="Google Shape;214;p6"/>
          <p:cNvPicPr preferRelativeResize="0"/>
          <p:nvPr/>
        </p:nvPicPr>
        <p:blipFill rotWithShape="1">
          <a:blip r:embed="rId9">
            <a:alphaModFix/>
          </a:blip>
          <a:srcRect b="0" l="0" r="0" t="0"/>
          <a:stretch/>
        </p:blipFill>
        <p:spPr>
          <a:xfrm>
            <a:off x="650445" y="751856"/>
            <a:ext cx="914400" cy="914400"/>
          </a:xfrm>
          <a:prstGeom prst="rect">
            <a:avLst/>
          </a:prstGeom>
          <a:noFill/>
          <a:ln>
            <a:noFill/>
          </a:ln>
        </p:spPr>
      </p:pic>
      <p:pic>
        <p:nvPicPr>
          <p:cNvPr id="215" name="Google Shape;215;p6"/>
          <p:cNvPicPr preferRelativeResize="0"/>
          <p:nvPr/>
        </p:nvPicPr>
        <p:blipFill rotWithShape="1">
          <a:blip r:embed="rId10">
            <a:alphaModFix/>
          </a:blip>
          <a:srcRect b="0" l="0" r="0" t="0"/>
          <a:stretch/>
        </p:blipFill>
        <p:spPr>
          <a:xfrm>
            <a:off x="464367" y="4337240"/>
            <a:ext cx="1967719" cy="2124075"/>
          </a:xfrm>
          <a:prstGeom prst="rect">
            <a:avLst/>
          </a:prstGeom>
          <a:noFill/>
          <a:ln>
            <a:noFill/>
          </a:ln>
        </p:spPr>
      </p:pic>
      <p:sp>
        <p:nvSpPr>
          <p:cNvPr id="216" name="Google Shape;216;p6"/>
          <p:cNvSpPr/>
          <p:nvPr/>
        </p:nvSpPr>
        <p:spPr>
          <a:xfrm>
            <a:off x="3372641" y="1997472"/>
            <a:ext cx="4993163" cy="410199"/>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400">
                <a:solidFill>
                  <a:schemeClr val="lt1"/>
                </a:solidFill>
                <a:latin typeface="Gill Sans"/>
                <a:ea typeface="Gill Sans"/>
                <a:cs typeface="Gill Sans"/>
                <a:sym typeface="Gill Sans"/>
              </a:rPr>
              <a:t>Impression 3D</a:t>
            </a:r>
            <a:endParaRPr/>
          </a:p>
        </p:txBody>
      </p:sp>
      <p:sp>
        <p:nvSpPr>
          <p:cNvPr id="217" name="Google Shape;217;p6"/>
          <p:cNvSpPr/>
          <p:nvPr/>
        </p:nvSpPr>
        <p:spPr>
          <a:xfrm>
            <a:off x="9184617" y="2004361"/>
            <a:ext cx="2858759" cy="403310"/>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400">
                <a:solidFill>
                  <a:schemeClr val="lt1"/>
                </a:solidFill>
                <a:latin typeface="Gill Sans"/>
                <a:ea typeface="Gill Sans"/>
                <a:cs typeface="Gill Sans"/>
                <a:sym typeface="Gill Sans"/>
              </a:rPr>
              <a:t>Réalité virtuelle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7"/>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MOBILITÉ ET MILIEUX DE TRAVAIL </a:t>
            </a:r>
            <a:endParaRPr/>
          </a:p>
        </p:txBody>
      </p:sp>
      <p:pic>
        <p:nvPicPr>
          <p:cNvPr id="224" name="Google Shape;224;p7"/>
          <p:cNvPicPr preferRelativeResize="0"/>
          <p:nvPr/>
        </p:nvPicPr>
        <p:blipFill rotWithShape="1">
          <a:blip r:embed="rId3">
            <a:alphaModFix/>
          </a:blip>
          <a:srcRect b="23107" l="0" r="13964" t="11792"/>
          <a:stretch/>
        </p:blipFill>
        <p:spPr>
          <a:xfrm>
            <a:off x="235225" y="3171463"/>
            <a:ext cx="4845047" cy="3051659"/>
          </a:xfrm>
          <a:prstGeom prst="rect">
            <a:avLst/>
          </a:prstGeom>
          <a:noFill/>
          <a:ln>
            <a:noFill/>
          </a:ln>
        </p:spPr>
      </p:pic>
      <p:sp>
        <p:nvSpPr>
          <p:cNvPr id="225" name="Google Shape;225;p7"/>
          <p:cNvSpPr txBox="1"/>
          <p:nvPr/>
        </p:nvSpPr>
        <p:spPr>
          <a:xfrm>
            <a:off x="917388" y="6431044"/>
            <a:ext cx="45000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900">
                <a:solidFill>
                  <a:schemeClr val="dk1"/>
                </a:solidFill>
                <a:latin typeface="Gill Sans"/>
                <a:ea typeface="Gill Sans"/>
                <a:cs typeface="Gill Sans"/>
                <a:sym typeface="Gill Sans"/>
              </a:rPr>
              <a:t>https://www.cap-concours.fr/donnees/enseignement/preparer-les-concours/les-epreuves-du-crpe/le-role-des-muscles-et-des-articulations-mas_vie_18</a:t>
            </a:r>
            <a:endParaRPr/>
          </a:p>
        </p:txBody>
      </p:sp>
      <p:pic>
        <p:nvPicPr>
          <p:cNvPr descr="Connections avec un remplissage uni" id="226" name="Google Shape;226;p7"/>
          <p:cNvPicPr preferRelativeResize="0"/>
          <p:nvPr/>
        </p:nvPicPr>
        <p:blipFill rotWithShape="1">
          <a:blip r:embed="rId4">
            <a:alphaModFix/>
          </a:blip>
          <a:srcRect b="0" l="0" r="0" t="0"/>
          <a:stretch/>
        </p:blipFill>
        <p:spPr>
          <a:xfrm>
            <a:off x="13241298" y="702156"/>
            <a:ext cx="914400" cy="914400"/>
          </a:xfrm>
          <a:prstGeom prst="rect">
            <a:avLst/>
          </a:prstGeom>
          <a:noFill/>
          <a:ln>
            <a:noFill/>
          </a:ln>
        </p:spPr>
      </p:pic>
      <p:sp>
        <p:nvSpPr>
          <p:cNvPr id="227" name="Google Shape;227;p7"/>
          <p:cNvSpPr txBox="1"/>
          <p:nvPr/>
        </p:nvSpPr>
        <p:spPr>
          <a:xfrm>
            <a:off x="1590981" y="2066644"/>
            <a:ext cx="3098925" cy="523220"/>
          </a:xfrm>
          <a:prstGeom prst="rect">
            <a:avLst/>
          </a:prstGeom>
          <a:solidFill>
            <a:schemeClr val="lt1"/>
          </a:solidFill>
          <a:ln cap="rnd" cmpd="sng" w="222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CA" sz="2800">
                <a:solidFill>
                  <a:schemeClr val="dk1"/>
                </a:solidFill>
                <a:latin typeface="Gill Sans"/>
                <a:ea typeface="Gill Sans"/>
                <a:cs typeface="Gill Sans"/>
                <a:sym typeface="Gill Sans"/>
              </a:rPr>
              <a:t>Mobilité Individuelle</a:t>
            </a:r>
            <a:endParaRPr sz="2800">
              <a:solidFill>
                <a:schemeClr val="dk1"/>
              </a:solidFill>
              <a:latin typeface="Gill Sans"/>
              <a:ea typeface="Gill Sans"/>
              <a:cs typeface="Gill Sans"/>
              <a:sym typeface="Gill Sans"/>
            </a:endParaRPr>
          </a:p>
        </p:txBody>
      </p:sp>
      <p:sp>
        <p:nvSpPr>
          <p:cNvPr id="228" name="Google Shape;228;p7"/>
          <p:cNvSpPr txBox="1"/>
          <p:nvPr/>
        </p:nvSpPr>
        <p:spPr>
          <a:xfrm>
            <a:off x="6710279" y="2061043"/>
            <a:ext cx="3926075" cy="523220"/>
          </a:xfrm>
          <a:prstGeom prst="rect">
            <a:avLst/>
          </a:prstGeom>
          <a:solidFill>
            <a:schemeClr val="lt1"/>
          </a:solidFill>
          <a:ln cap="rnd" cmpd="sng" w="222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CA" sz="2800">
                <a:solidFill>
                  <a:schemeClr val="dk1"/>
                </a:solidFill>
                <a:latin typeface="Gill Sans"/>
                <a:ea typeface="Gill Sans"/>
                <a:cs typeface="Gill Sans"/>
                <a:sym typeface="Gill Sans"/>
              </a:rPr>
              <a:t>Mobilité organisationnelle</a:t>
            </a:r>
            <a:endParaRPr sz="2800">
              <a:solidFill>
                <a:schemeClr val="dk1"/>
              </a:solidFill>
              <a:latin typeface="Gill Sans"/>
              <a:ea typeface="Gill Sans"/>
              <a:cs typeface="Gill Sans"/>
              <a:sym typeface="Gill Sans"/>
            </a:endParaRPr>
          </a:p>
        </p:txBody>
      </p:sp>
      <p:sp>
        <p:nvSpPr>
          <p:cNvPr id="229" name="Google Shape;229;p7"/>
          <p:cNvSpPr/>
          <p:nvPr/>
        </p:nvSpPr>
        <p:spPr>
          <a:xfrm>
            <a:off x="7481386" y="5059310"/>
            <a:ext cx="2684373" cy="1163813"/>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400">
                <a:solidFill>
                  <a:schemeClr val="lt1"/>
                </a:solidFill>
                <a:latin typeface="Gill Sans"/>
                <a:ea typeface="Gill Sans"/>
                <a:cs typeface="Gill Sans"/>
                <a:sym typeface="Gill Sans"/>
              </a:rPr>
              <a:t>Assouplir des pratiques</a:t>
            </a:r>
            <a:endParaRPr/>
          </a:p>
        </p:txBody>
      </p:sp>
      <p:sp>
        <p:nvSpPr>
          <p:cNvPr id="230" name="Google Shape;230;p7"/>
          <p:cNvSpPr/>
          <p:nvPr/>
        </p:nvSpPr>
        <p:spPr>
          <a:xfrm>
            <a:off x="7491486" y="3105825"/>
            <a:ext cx="2684373" cy="1043125"/>
          </a:xfrm>
          <a:prstGeom prst="roundRect">
            <a:avLst>
              <a:gd fmla="val 16667" name="adj"/>
            </a:avLst>
          </a:prstGeom>
          <a:solidFill>
            <a:schemeClr val="accent1"/>
          </a:solidFill>
          <a:ln cap="rnd" cmpd="sng" w="22225">
            <a:solidFill>
              <a:srgbClr val="0A15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400">
                <a:solidFill>
                  <a:schemeClr val="lt1"/>
                </a:solidFill>
                <a:latin typeface="Gill Sans"/>
                <a:ea typeface="Gill Sans"/>
                <a:cs typeface="Gill Sans"/>
                <a:sym typeface="Gill Sans"/>
              </a:rPr>
              <a:t>Renforcer des  compétences</a:t>
            </a:r>
            <a:endParaRPr/>
          </a:p>
        </p:txBody>
      </p:sp>
      <p:cxnSp>
        <p:nvCxnSpPr>
          <p:cNvPr id="231" name="Google Shape;231;p7"/>
          <p:cNvCxnSpPr>
            <a:stCxn id="230" idx="1"/>
          </p:cNvCxnSpPr>
          <p:nvPr/>
        </p:nvCxnSpPr>
        <p:spPr>
          <a:xfrm rot="10800000">
            <a:off x="4803486" y="3429088"/>
            <a:ext cx="2688000" cy="198300"/>
          </a:xfrm>
          <a:prstGeom prst="straightConnector1">
            <a:avLst/>
          </a:prstGeom>
          <a:noFill/>
          <a:ln cap="flat" cmpd="sng" w="76200">
            <a:solidFill>
              <a:schemeClr val="accent1"/>
            </a:solidFill>
            <a:prstDash val="solid"/>
            <a:round/>
            <a:headEnd len="sm" w="sm" type="none"/>
            <a:tailEnd len="med" w="med" type="triangle"/>
          </a:ln>
        </p:spPr>
      </p:cxnSp>
      <p:cxnSp>
        <p:nvCxnSpPr>
          <p:cNvPr id="232" name="Google Shape;232;p7"/>
          <p:cNvCxnSpPr/>
          <p:nvPr/>
        </p:nvCxnSpPr>
        <p:spPr>
          <a:xfrm rot="10800000">
            <a:off x="4803494" y="5641216"/>
            <a:ext cx="2601787" cy="99194"/>
          </a:xfrm>
          <a:prstGeom prst="straightConnector1">
            <a:avLst/>
          </a:prstGeom>
          <a:noFill/>
          <a:ln cap="flat" cmpd="sng" w="76200">
            <a:solidFill>
              <a:schemeClr val="accent1"/>
            </a:solidFill>
            <a:prstDash val="solid"/>
            <a:round/>
            <a:headEnd len="sm" w="sm" type="none"/>
            <a:tailEnd len="med" w="med" type="triangle"/>
          </a:ln>
        </p:spPr>
      </p:cxnSp>
      <p:cxnSp>
        <p:nvCxnSpPr>
          <p:cNvPr id="233" name="Google Shape;233;p7"/>
          <p:cNvCxnSpPr/>
          <p:nvPr/>
        </p:nvCxnSpPr>
        <p:spPr>
          <a:xfrm flipH="1">
            <a:off x="5613237" y="2219325"/>
            <a:ext cx="44613" cy="4124325"/>
          </a:xfrm>
          <a:prstGeom prst="straightConnector1">
            <a:avLst/>
          </a:prstGeom>
          <a:noFill/>
          <a:ln cap="flat" cmpd="sng" w="76200">
            <a:solidFill>
              <a:schemeClr val="accent6"/>
            </a:solidFill>
            <a:prstDash val="solid"/>
            <a:round/>
            <a:headEnd len="sm" w="sm" type="none"/>
            <a:tailEnd len="sm" w="sm" type="none"/>
          </a:ln>
        </p:spPr>
      </p:cxnSp>
      <p:pic>
        <p:nvPicPr>
          <p:cNvPr descr="Walk avec un remplissage uni" id="234" name="Google Shape;234;p7"/>
          <p:cNvPicPr preferRelativeResize="0"/>
          <p:nvPr/>
        </p:nvPicPr>
        <p:blipFill rotWithShape="1">
          <a:blip r:embed="rId5">
            <a:alphaModFix/>
          </a:blip>
          <a:srcRect b="0" l="0" r="0" t="0"/>
          <a:stretch/>
        </p:blipFill>
        <p:spPr>
          <a:xfrm>
            <a:off x="620432" y="750647"/>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8"/>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UNE DIVERSITÉ DE SOUTIEN TECHNOLOGIQUE</a:t>
            </a:r>
            <a:endParaRPr/>
          </a:p>
        </p:txBody>
      </p:sp>
      <p:sp>
        <p:nvSpPr>
          <p:cNvPr id="241" name="Google Shape;241;p8"/>
          <p:cNvSpPr/>
          <p:nvPr/>
        </p:nvSpPr>
        <p:spPr>
          <a:xfrm>
            <a:off x="475989" y="2116899"/>
            <a:ext cx="2442575" cy="4509369"/>
          </a:xfrm>
          <a:prstGeom prst="roundRect">
            <a:avLst>
              <a:gd fmla="val 16667" name="adj"/>
            </a:avLst>
          </a:prstGeom>
          <a:noFill/>
          <a:ln cap="rnd" cmpd="sng" w="222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fr-CA" sz="2800">
                <a:solidFill>
                  <a:schemeClr val="dk1"/>
                </a:solidFill>
                <a:latin typeface="Gill Sans"/>
                <a:ea typeface="Gill Sans"/>
                <a:cs typeface="Gill Sans"/>
                <a:sym typeface="Gill Sans"/>
              </a:rPr>
              <a:t>Mémoire</a:t>
            </a:r>
            <a:endParaRPr sz="1800">
              <a:solidFill>
                <a:schemeClr val="dk1"/>
              </a:solidFill>
              <a:latin typeface="Gill Sans"/>
              <a:ea typeface="Gill Sans"/>
              <a:cs typeface="Gill Sans"/>
              <a:sym typeface="Gill Sans"/>
            </a:endParaRPr>
          </a:p>
        </p:txBody>
      </p:sp>
      <p:sp>
        <p:nvSpPr>
          <p:cNvPr id="242" name="Google Shape;242;p8"/>
          <p:cNvSpPr/>
          <p:nvPr/>
        </p:nvSpPr>
        <p:spPr>
          <a:xfrm>
            <a:off x="4627621" y="2116897"/>
            <a:ext cx="2442575" cy="4471789"/>
          </a:xfrm>
          <a:prstGeom prst="roundRect">
            <a:avLst>
              <a:gd fmla="val 16667" name="adj"/>
            </a:avLst>
          </a:prstGeom>
          <a:noFill/>
          <a:ln cap="rnd" cmpd="sng" w="222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fr-CA" sz="2800">
                <a:solidFill>
                  <a:schemeClr val="dk1"/>
                </a:solidFill>
                <a:latin typeface="Gill Sans"/>
                <a:ea typeface="Gill Sans"/>
                <a:cs typeface="Gill Sans"/>
                <a:sym typeface="Gill Sans"/>
              </a:rPr>
              <a:t>Audition</a:t>
            </a:r>
            <a:endParaRPr sz="1800">
              <a:solidFill>
                <a:schemeClr val="dk1"/>
              </a:solidFill>
              <a:latin typeface="Gill Sans"/>
              <a:ea typeface="Gill Sans"/>
              <a:cs typeface="Gill Sans"/>
              <a:sym typeface="Gill Sans"/>
            </a:endParaRPr>
          </a:p>
        </p:txBody>
      </p:sp>
      <p:sp>
        <p:nvSpPr>
          <p:cNvPr id="243" name="Google Shape;243;p8"/>
          <p:cNvSpPr/>
          <p:nvPr/>
        </p:nvSpPr>
        <p:spPr>
          <a:xfrm>
            <a:off x="8609556" y="2116897"/>
            <a:ext cx="2442575" cy="4509369"/>
          </a:xfrm>
          <a:prstGeom prst="roundRect">
            <a:avLst>
              <a:gd fmla="val 16667" name="adj"/>
            </a:avLst>
          </a:prstGeom>
          <a:noFill/>
          <a:ln cap="rnd" cmpd="sng" w="222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fr-CA" sz="2800">
                <a:solidFill>
                  <a:schemeClr val="dk1"/>
                </a:solidFill>
                <a:latin typeface="Gill Sans"/>
                <a:ea typeface="Gill Sans"/>
                <a:cs typeface="Gill Sans"/>
                <a:sym typeface="Gill Sans"/>
              </a:rPr>
              <a:t>Dextérité</a:t>
            </a:r>
            <a:endParaRPr sz="1800">
              <a:solidFill>
                <a:schemeClr val="dk1"/>
              </a:solidFill>
              <a:latin typeface="Gill Sans"/>
              <a:ea typeface="Gill Sans"/>
              <a:cs typeface="Gill Sans"/>
              <a:sym typeface="Gill Sans"/>
            </a:endParaRPr>
          </a:p>
        </p:txBody>
      </p:sp>
      <p:pic>
        <p:nvPicPr>
          <p:cNvPr descr="Nuance Communications, Inc. DRAGON PREMIUM 13, FRENCH : Amazon.ca: Software" id="244" name="Google Shape;244;p8"/>
          <p:cNvPicPr preferRelativeResize="0"/>
          <p:nvPr/>
        </p:nvPicPr>
        <p:blipFill rotWithShape="1">
          <a:blip r:embed="rId3">
            <a:alphaModFix/>
          </a:blip>
          <a:srcRect b="0" l="0" r="0" t="0"/>
          <a:stretch/>
        </p:blipFill>
        <p:spPr>
          <a:xfrm>
            <a:off x="8917360" y="2906441"/>
            <a:ext cx="1918179" cy="1770627"/>
          </a:xfrm>
          <a:prstGeom prst="rect">
            <a:avLst/>
          </a:prstGeom>
          <a:noFill/>
          <a:ln>
            <a:noFill/>
          </a:ln>
        </p:spPr>
      </p:pic>
      <p:pic>
        <p:nvPicPr>
          <p:cNvPr descr="PC Astuces - Saisir ses messages à la voix" id="245" name="Google Shape;245;p8"/>
          <p:cNvPicPr preferRelativeResize="0"/>
          <p:nvPr/>
        </p:nvPicPr>
        <p:blipFill rotWithShape="1">
          <a:blip r:embed="rId4">
            <a:alphaModFix/>
          </a:blip>
          <a:srcRect b="68931" l="2815" r="17583" t="5901"/>
          <a:stretch/>
        </p:blipFill>
        <p:spPr>
          <a:xfrm>
            <a:off x="8869103" y="5818703"/>
            <a:ext cx="2014692" cy="708406"/>
          </a:xfrm>
          <a:prstGeom prst="rect">
            <a:avLst/>
          </a:prstGeom>
          <a:noFill/>
          <a:ln>
            <a:noFill/>
          </a:ln>
        </p:spPr>
      </p:pic>
      <p:sp>
        <p:nvSpPr>
          <p:cNvPr id="246" name="Google Shape;246;p8"/>
          <p:cNvSpPr/>
          <p:nvPr/>
        </p:nvSpPr>
        <p:spPr>
          <a:xfrm>
            <a:off x="6482334" y="1844339"/>
            <a:ext cx="1175725" cy="101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247" name="Google Shape;247;p8"/>
          <p:cNvPicPr preferRelativeResize="0"/>
          <p:nvPr/>
        </p:nvPicPr>
        <p:blipFill rotWithShape="1">
          <a:blip r:embed="rId5">
            <a:alphaModFix/>
          </a:blip>
          <a:srcRect b="0" l="0" r="0" t="0"/>
          <a:stretch/>
        </p:blipFill>
        <p:spPr>
          <a:xfrm>
            <a:off x="4824757" y="3292621"/>
            <a:ext cx="2048302" cy="1178190"/>
          </a:xfrm>
          <a:prstGeom prst="rect">
            <a:avLst/>
          </a:prstGeom>
          <a:noFill/>
          <a:ln>
            <a:noFill/>
          </a:ln>
        </p:spPr>
      </p:pic>
      <p:pic>
        <p:nvPicPr>
          <p:cNvPr descr="Ear avec un remplissage uni" id="248" name="Google Shape;248;p8"/>
          <p:cNvPicPr preferRelativeResize="0"/>
          <p:nvPr/>
        </p:nvPicPr>
        <p:blipFill rotWithShape="1">
          <a:blip r:embed="rId6">
            <a:alphaModFix/>
          </a:blip>
          <a:srcRect b="0" l="0" r="0" t="0"/>
          <a:stretch/>
        </p:blipFill>
        <p:spPr>
          <a:xfrm>
            <a:off x="6482334" y="1715957"/>
            <a:ext cx="1175724" cy="1175724"/>
          </a:xfrm>
          <a:prstGeom prst="rect">
            <a:avLst/>
          </a:prstGeom>
          <a:noFill/>
          <a:ln>
            <a:noFill/>
          </a:ln>
        </p:spPr>
      </p:pic>
      <p:pic>
        <p:nvPicPr>
          <p:cNvPr descr="Résultat d’images pour time timer phone" id="249" name="Google Shape;249;p8"/>
          <p:cNvPicPr preferRelativeResize="0"/>
          <p:nvPr/>
        </p:nvPicPr>
        <p:blipFill rotWithShape="1">
          <a:blip r:embed="rId7">
            <a:alphaModFix/>
          </a:blip>
          <a:srcRect b="0" l="0" r="0" t="0"/>
          <a:stretch/>
        </p:blipFill>
        <p:spPr>
          <a:xfrm>
            <a:off x="704060" y="4549550"/>
            <a:ext cx="1472912" cy="1913234"/>
          </a:xfrm>
          <a:prstGeom prst="rect">
            <a:avLst/>
          </a:prstGeom>
          <a:noFill/>
          <a:ln>
            <a:noFill/>
          </a:ln>
        </p:spPr>
      </p:pic>
      <p:pic>
        <p:nvPicPr>
          <p:cNvPr id="250" name="Google Shape;250;p8"/>
          <p:cNvPicPr preferRelativeResize="0"/>
          <p:nvPr/>
        </p:nvPicPr>
        <p:blipFill rotWithShape="1">
          <a:blip r:embed="rId8">
            <a:alphaModFix/>
          </a:blip>
          <a:srcRect b="0" l="0" r="0" t="0"/>
          <a:stretch/>
        </p:blipFill>
        <p:spPr>
          <a:xfrm>
            <a:off x="1513221" y="3936448"/>
            <a:ext cx="1102031" cy="1226204"/>
          </a:xfrm>
          <a:prstGeom prst="rect">
            <a:avLst/>
          </a:prstGeom>
          <a:noFill/>
          <a:ln>
            <a:noFill/>
          </a:ln>
        </p:spPr>
      </p:pic>
      <p:sp>
        <p:nvSpPr>
          <p:cNvPr id="251" name="Google Shape;251;p8"/>
          <p:cNvSpPr/>
          <p:nvPr/>
        </p:nvSpPr>
        <p:spPr>
          <a:xfrm>
            <a:off x="2452759" y="1846618"/>
            <a:ext cx="1175725" cy="101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52" name="Google Shape;252;p8"/>
          <p:cNvSpPr/>
          <p:nvPr/>
        </p:nvSpPr>
        <p:spPr>
          <a:xfrm>
            <a:off x="10572565" y="1911698"/>
            <a:ext cx="1175725" cy="101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Brain avec un remplissage uni" id="253" name="Google Shape;253;p8"/>
          <p:cNvPicPr preferRelativeResize="0"/>
          <p:nvPr/>
        </p:nvPicPr>
        <p:blipFill rotWithShape="1">
          <a:blip r:embed="rId9">
            <a:alphaModFix/>
          </a:blip>
          <a:srcRect b="0" l="0" r="0" t="0"/>
          <a:stretch/>
        </p:blipFill>
        <p:spPr>
          <a:xfrm>
            <a:off x="2238246" y="1715956"/>
            <a:ext cx="1175725" cy="1175725"/>
          </a:xfrm>
          <a:prstGeom prst="rect">
            <a:avLst/>
          </a:prstGeom>
          <a:noFill/>
          <a:ln>
            <a:noFill/>
          </a:ln>
        </p:spPr>
      </p:pic>
      <p:pic>
        <p:nvPicPr>
          <p:cNvPr descr="Pinch Zoom Out avec un remplissage uni" id="254" name="Google Shape;254;p8"/>
          <p:cNvPicPr preferRelativeResize="0"/>
          <p:nvPr>
            <p:ph idx="1" type="body"/>
          </p:nvPr>
        </p:nvPicPr>
        <p:blipFill rotWithShape="1">
          <a:blip r:embed="rId10">
            <a:alphaModFix/>
          </a:blip>
          <a:srcRect b="0" l="0" r="0" t="0"/>
          <a:stretch/>
        </p:blipFill>
        <p:spPr>
          <a:xfrm>
            <a:off x="10511908" y="1846618"/>
            <a:ext cx="914400" cy="914400"/>
          </a:xfrm>
          <a:prstGeom prst="rect">
            <a:avLst/>
          </a:prstGeom>
          <a:noFill/>
          <a:ln>
            <a:noFill/>
          </a:ln>
        </p:spPr>
      </p:pic>
      <p:pic>
        <p:nvPicPr>
          <p:cNvPr descr="Dictée vocale Windows" id="255" name="Google Shape;255;p8"/>
          <p:cNvPicPr preferRelativeResize="0"/>
          <p:nvPr/>
        </p:nvPicPr>
        <p:blipFill rotWithShape="1">
          <a:blip r:embed="rId11">
            <a:alphaModFix/>
          </a:blip>
          <a:srcRect b="0" l="0" r="0" t="0"/>
          <a:stretch/>
        </p:blipFill>
        <p:spPr>
          <a:xfrm>
            <a:off x="8958240" y="4915634"/>
            <a:ext cx="1739905" cy="689120"/>
          </a:xfrm>
          <a:prstGeom prst="rect">
            <a:avLst/>
          </a:prstGeom>
          <a:noFill/>
          <a:ln>
            <a:noFill/>
          </a:ln>
        </p:spPr>
      </p:pic>
      <p:pic>
        <p:nvPicPr>
          <p:cNvPr id="256" name="Google Shape;256;p8"/>
          <p:cNvPicPr preferRelativeResize="0"/>
          <p:nvPr/>
        </p:nvPicPr>
        <p:blipFill rotWithShape="1">
          <a:blip r:embed="rId12">
            <a:alphaModFix/>
          </a:blip>
          <a:srcRect b="0" l="0" r="0" t="0"/>
          <a:stretch/>
        </p:blipFill>
        <p:spPr>
          <a:xfrm>
            <a:off x="5120556" y="4579069"/>
            <a:ext cx="1589723" cy="1836690"/>
          </a:xfrm>
          <a:prstGeom prst="rect">
            <a:avLst/>
          </a:prstGeom>
          <a:noFill/>
          <a:ln>
            <a:noFill/>
          </a:ln>
        </p:spPr>
      </p:pic>
      <p:pic>
        <p:nvPicPr>
          <p:cNvPr descr="Puzzle pieces avec un remplissage uni" id="257" name="Google Shape;257;p8"/>
          <p:cNvPicPr preferRelativeResize="0"/>
          <p:nvPr/>
        </p:nvPicPr>
        <p:blipFill rotWithShape="1">
          <a:blip r:embed="rId13">
            <a:alphaModFix/>
          </a:blip>
          <a:srcRect b="0" l="0" r="0" t="0"/>
          <a:stretch/>
        </p:blipFill>
        <p:spPr>
          <a:xfrm>
            <a:off x="704060" y="711240"/>
            <a:ext cx="914400" cy="914400"/>
          </a:xfrm>
          <a:prstGeom prst="rect">
            <a:avLst/>
          </a:prstGeom>
          <a:noFill/>
          <a:ln>
            <a:noFill/>
          </a:ln>
        </p:spPr>
      </p:pic>
      <p:pic>
        <p:nvPicPr>
          <p:cNvPr id="258" name="Google Shape;258;p8"/>
          <p:cNvPicPr preferRelativeResize="0"/>
          <p:nvPr/>
        </p:nvPicPr>
        <p:blipFill rotWithShape="1">
          <a:blip r:embed="rId14">
            <a:alphaModFix/>
          </a:blip>
          <a:srcRect b="0" l="0" r="0" t="0"/>
          <a:stretch/>
        </p:blipFill>
        <p:spPr>
          <a:xfrm>
            <a:off x="690518" y="2971453"/>
            <a:ext cx="2017843" cy="6423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9"/>
          <p:cNvSpPr txBox="1"/>
          <p:nvPr>
            <p:ph type="title"/>
          </p:nvPr>
        </p:nvSpPr>
        <p:spPr>
          <a:xfrm>
            <a:off x="1809750" y="702156"/>
            <a:ext cx="9801058" cy="1013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Gill Sans"/>
              <a:buNone/>
            </a:pPr>
            <a:r>
              <a:rPr lang="fr-CA"/>
              <a:t>MOBILITÉ ET AUTODÉTERMINATION</a:t>
            </a:r>
            <a:endParaRPr/>
          </a:p>
        </p:txBody>
      </p:sp>
      <p:pic>
        <p:nvPicPr>
          <p:cNvPr descr="Walk avec un remplissage uni" id="265" name="Google Shape;265;p9"/>
          <p:cNvPicPr preferRelativeResize="0"/>
          <p:nvPr/>
        </p:nvPicPr>
        <p:blipFill rotWithShape="1">
          <a:blip r:embed="rId3">
            <a:alphaModFix/>
          </a:blip>
          <a:srcRect b="0" l="0" r="0" t="0"/>
          <a:stretch/>
        </p:blipFill>
        <p:spPr>
          <a:xfrm>
            <a:off x="670128" y="702155"/>
            <a:ext cx="1013801" cy="1013801"/>
          </a:xfrm>
          <a:prstGeom prst="rect">
            <a:avLst/>
          </a:prstGeom>
          <a:noFill/>
          <a:ln>
            <a:noFill/>
          </a:ln>
        </p:spPr>
      </p:pic>
      <p:pic>
        <p:nvPicPr>
          <p:cNvPr descr="releveur de pied en polypropylène ajouré - Orthèses - NEUT" id="266" name="Google Shape;266;p9"/>
          <p:cNvPicPr preferRelativeResize="0"/>
          <p:nvPr/>
        </p:nvPicPr>
        <p:blipFill rotWithShape="1">
          <a:blip r:embed="rId4">
            <a:alphaModFix/>
          </a:blip>
          <a:srcRect b="0" l="0" r="0" t="0"/>
          <a:stretch/>
        </p:blipFill>
        <p:spPr>
          <a:xfrm>
            <a:off x="2007580" y="2204858"/>
            <a:ext cx="2045601" cy="2045601"/>
          </a:xfrm>
          <a:prstGeom prst="rect">
            <a:avLst/>
          </a:prstGeom>
          <a:noFill/>
          <a:ln>
            <a:noFill/>
          </a:ln>
        </p:spPr>
      </p:pic>
      <p:pic>
        <p:nvPicPr>
          <p:cNvPr descr="Ypsilon carbon fiber dynamic drop foot brace by Allard | e-MedicalBroker.com" id="267" name="Google Shape;267;p9"/>
          <p:cNvPicPr preferRelativeResize="0"/>
          <p:nvPr/>
        </p:nvPicPr>
        <p:blipFill rotWithShape="1">
          <a:blip r:embed="rId5">
            <a:alphaModFix/>
          </a:blip>
          <a:srcRect b="0" l="0" r="0" t="0"/>
          <a:stretch/>
        </p:blipFill>
        <p:spPr>
          <a:xfrm>
            <a:off x="8631382" y="2173037"/>
            <a:ext cx="1972869" cy="2109242"/>
          </a:xfrm>
          <a:prstGeom prst="rect">
            <a:avLst/>
          </a:prstGeom>
          <a:noFill/>
          <a:ln>
            <a:noFill/>
          </a:ln>
        </p:spPr>
      </p:pic>
      <p:pic>
        <p:nvPicPr>
          <p:cNvPr id="268" name="Google Shape;268;p9"/>
          <p:cNvPicPr preferRelativeResize="0"/>
          <p:nvPr/>
        </p:nvPicPr>
        <p:blipFill rotWithShape="1">
          <a:blip r:embed="rId6">
            <a:alphaModFix/>
          </a:blip>
          <a:srcRect b="0" l="0" r="0" t="0"/>
          <a:stretch/>
        </p:blipFill>
        <p:spPr>
          <a:xfrm flipH="1">
            <a:off x="3671452" y="4633765"/>
            <a:ext cx="1615553" cy="1746058"/>
          </a:xfrm>
          <a:prstGeom prst="rect">
            <a:avLst/>
          </a:prstGeom>
          <a:noFill/>
          <a:ln>
            <a:noFill/>
          </a:ln>
        </p:spPr>
      </p:pic>
      <p:pic>
        <p:nvPicPr>
          <p:cNvPr descr="ORTHÈSE TIBIO-PÉDIEUSE SUR MESURE (TIBIALE) - Actimed.ca" id="269" name="Google Shape;269;p9"/>
          <p:cNvPicPr preferRelativeResize="0"/>
          <p:nvPr/>
        </p:nvPicPr>
        <p:blipFill rotWithShape="1">
          <a:blip r:embed="rId7">
            <a:alphaModFix/>
          </a:blip>
          <a:srcRect b="0" l="0" r="0" t="0"/>
          <a:stretch/>
        </p:blipFill>
        <p:spPr>
          <a:xfrm flipH="1">
            <a:off x="5073199" y="2263764"/>
            <a:ext cx="2045601" cy="2045601"/>
          </a:xfrm>
          <a:prstGeom prst="rect">
            <a:avLst/>
          </a:prstGeom>
          <a:noFill/>
          <a:ln>
            <a:noFill/>
          </a:ln>
        </p:spPr>
      </p:pic>
      <p:pic>
        <p:nvPicPr>
          <p:cNvPr descr="Apport de la stimulation électrique fonctionnelle dans le réapprentissage  de la marche chez l'hémiplégique - ScienceDirect" id="270" name="Google Shape;270;p9"/>
          <p:cNvPicPr preferRelativeResize="0"/>
          <p:nvPr/>
        </p:nvPicPr>
        <p:blipFill rotWithShape="1">
          <a:blip r:embed="rId8">
            <a:alphaModFix/>
          </a:blip>
          <a:srcRect b="0" l="0" r="0" t="0"/>
          <a:stretch/>
        </p:blipFill>
        <p:spPr>
          <a:xfrm>
            <a:off x="7264165" y="4530892"/>
            <a:ext cx="1367217" cy="18489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vidende">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2024-12-02T20:45:31Z</dcterms:created>
  <dc:creator>Jérôme Elissalde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