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6" r:id="rId7"/>
    <p:sldId id="260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593E76-8523-0DE1-3012-D68EC4F7239F}" name="Guerrero Ramirez, Lucila" initials="LG" userId="S::guerrerl@uqat.ca::5f64afff-48bb-4ed2-8576-e69629354ab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DD70E-0047-4C79-8A3D-F5BBFE8F4D72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E0CB4-E440-4D7E-AB7B-D22F8B9E0E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791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Par Ginette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E0CB4-E440-4D7E-AB7B-D22F8B9E0E85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0520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89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365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7881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6532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1756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665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050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474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332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03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400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572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514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804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6813958-23A9-4098-A0D2-1AB0E0B2E583}" type="datetimeFigureOut">
              <a:rPr lang="fr-CA" smtClean="0"/>
              <a:t>2025-02-18</a:t>
            </a:fld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DB32222-589B-4B8F-B13B-66DA23D4E0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73867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6CB18B-F2E0-F7A7-3F46-EE93C2D3F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5085"/>
            <a:ext cx="9144000" cy="834256"/>
          </a:xfrm>
        </p:spPr>
        <p:txBody>
          <a:bodyPr>
            <a:normAutofit fontScale="90000"/>
          </a:bodyPr>
          <a:lstStyle/>
          <a:p>
            <a:r>
              <a:rPr lang="fr-CA" sz="1800" i="1" dirty="0">
                <a:effectLst/>
                <a:latin typeface="Calibri" panose="020F0502020204030204" pitchFamily="34" charset="0"/>
              </a:rPr>
              <a:t> </a:t>
            </a:r>
            <a:r>
              <a:rPr lang="fr-CA" sz="3200" i="1" dirty="0">
                <a:effectLst/>
                <a:latin typeface="Calibri" panose="020F0502020204030204" pitchFamily="34" charset="0"/>
              </a:rPr>
              <a:t>Inclusion des personnes autistes en entreprise : la technologie peut faire une différence!</a:t>
            </a:r>
            <a:endParaRPr lang="fr-CA" sz="32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282522-83D6-2419-1F99-7FE6C402D6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046801"/>
          </a:xfrm>
        </p:spPr>
        <p:txBody>
          <a:bodyPr>
            <a:normAutofit/>
          </a:bodyPr>
          <a:lstStyle/>
          <a:p>
            <a:r>
              <a:rPr lang="fr-CA" dirty="0"/>
              <a:t>Par Mathieu Giroux et Ginette Boulanger</a:t>
            </a:r>
          </a:p>
          <a:p>
            <a:r>
              <a:rPr lang="fr-CA" dirty="0"/>
              <a:t>21 mars 2024</a:t>
            </a:r>
          </a:p>
        </p:txBody>
      </p:sp>
    </p:spTree>
    <p:extLst>
      <p:ext uri="{BB962C8B-B14F-4D97-AF65-F5344CB8AC3E}">
        <p14:creationId xmlns:p14="http://schemas.microsoft.com/office/powerpoint/2010/main" val="3293914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F1854-17D4-BEF0-FFE9-22ABFB4E3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0E81A9-4AD8-7130-3BFA-A736888E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Accueil et intégration</a:t>
            </a:r>
            <a:br>
              <a:rPr lang="fr-CA" dirty="0"/>
            </a:br>
            <a:endParaRPr lang="fr-CA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067A3AA5-90FC-3B62-6693-EA9543FDF8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775797"/>
              </p:ext>
            </p:extLst>
          </p:nvPr>
        </p:nvGraphicFramePr>
        <p:xfrm>
          <a:off x="819150" y="2222500"/>
          <a:ext cx="10553700" cy="3284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6850">
                  <a:extLst>
                    <a:ext uri="{9D8B030D-6E8A-4147-A177-3AD203B41FA5}">
                      <a16:colId xmlns:a16="http://schemas.microsoft.com/office/drawing/2014/main" val="1997258745"/>
                    </a:ext>
                  </a:extLst>
                </a:gridCol>
                <a:gridCol w="5276850">
                  <a:extLst>
                    <a:ext uri="{9D8B030D-6E8A-4147-A177-3AD203B41FA5}">
                      <a16:colId xmlns:a16="http://schemas.microsoft.com/office/drawing/2014/main" val="38376545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Enjeux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Solution technique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33569501"/>
                  </a:ext>
                </a:extLst>
              </a:tr>
              <a:tr h="418916">
                <a:tc>
                  <a:txBody>
                    <a:bodyPr/>
                    <a:lstStyle/>
                    <a:p>
                      <a:r>
                        <a:rPr lang="fr-CA" dirty="0"/>
                        <a:t>Stigmatisation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Communication courriel sur les besoins et enjeux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231633843"/>
                  </a:ext>
                </a:extLst>
              </a:tr>
              <a:tr h="418916">
                <a:tc>
                  <a:txBody>
                    <a:bodyPr/>
                    <a:lstStyle/>
                    <a:p>
                      <a:r>
                        <a:rPr lang="fr-CA" dirty="0"/>
                        <a:t>Règles sociales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IA pour « traduire »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90556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Accommodations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Respect des besoins technologiques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1605267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CA" dirty="0"/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155563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CA" dirty="0"/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586846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CA" dirty="0"/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130423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CA" dirty="0"/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1661336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340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24B57-C709-404E-D831-FB69BECD3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CC6F83-5695-5E12-4046-0A64DCD82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Technologie ≠ inclusion</a:t>
            </a:r>
          </a:p>
          <a:p>
            <a:r>
              <a:rPr lang="fr-CA" dirty="0"/>
              <a:t>Inclusion = bien avant intégration</a:t>
            </a:r>
          </a:p>
          <a:p>
            <a:r>
              <a:rPr lang="fr-CA" dirty="0"/>
              <a:t>Inclusion commence par l’implication des </a:t>
            </a:r>
            <a:r>
              <a:rPr lang="fr-CA"/>
              <a:t>personnes concernées</a:t>
            </a:r>
          </a:p>
        </p:txBody>
      </p:sp>
    </p:spTree>
    <p:extLst>
      <p:ext uri="{BB962C8B-B14F-4D97-AF65-F5344CB8AC3E}">
        <p14:creationId xmlns:p14="http://schemas.microsoft.com/office/powerpoint/2010/main" val="2078066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9BDC8E5E-8595-C0DD-3CBC-A3D7B058F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Introduction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670E86D-69E0-34AE-1979-3866E974E74F}"/>
              </a:ext>
            </a:extLst>
          </p:cNvPr>
          <p:cNvSpPr txBox="1"/>
          <p:nvPr/>
        </p:nvSpPr>
        <p:spPr>
          <a:xfrm>
            <a:off x="566928" y="2401300"/>
            <a:ext cx="565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Mot de la Fédération Québécoise de l’Autisme</a:t>
            </a:r>
          </a:p>
        </p:txBody>
      </p:sp>
    </p:spTree>
    <p:extLst>
      <p:ext uri="{BB962C8B-B14F-4D97-AF65-F5344CB8AC3E}">
        <p14:creationId xmlns:p14="http://schemas.microsoft.com/office/powerpoint/2010/main" val="906541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710DC17-3CCF-0AC7-6F14-56813F5B6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Qui suis-je?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66B4BE-A1EC-22E8-FCFA-8571EA576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Personne autiste</a:t>
            </a:r>
          </a:p>
          <a:p>
            <a:r>
              <a:rPr lang="fr-CA" dirty="0"/>
              <a:t>Co-chercheur depuis 10 ans</a:t>
            </a:r>
          </a:p>
          <a:p>
            <a:pPr lvl="1"/>
            <a:r>
              <a:rPr lang="fr-CA" dirty="0"/>
              <a:t>Enjeux de stigmatisation et d’inclusion: soin, hébergement, travail</a:t>
            </a:r>
          </a:p>
          <a:p>
            <a:r>
              <a:rPr lang="fr-CA" dirty="0"/>
              <a:t>Formation en relations industrielles</a:t>
            </a:r>
          </a:p>
          <a:p>
            <a:r>
              <a:rPr lang="fr-CA" dirty="0"/>
              <a:t>Inapte à l’emploi</a:t>
            </a:r>
          </a:p>
        </p:txBody>
      </p:sp>
    </p:spTree>
    <p:extLst>
      <p:ext uri="{BB962C8B-B14F-4D97-AF65-F5344CB8AC3E}">
        <p14:creationId xmlns:p14="http://schemas.microsoft.com/office/powerpoint/2010/main" val="1518502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82085-61EE-40DB-DF8D-1B226EAF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Ce que je ne suis pas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8032CE-6117-77FE-0875-54D6DA3E0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 professionnel de la santé</a:t>
            </a:r>
          </a:p>
          <a:p>
            <a:r>
              <a:rPr lang="fr-CA" dirty="0"/>
              <a:t>Un conseiller en relations industrielles</a:t>
            </a:r>
          </a:p>
          <a:p>
            <a:r>
              <a:rPr lang="fr-CA" dirty="0"/>
              <a:t>Un travailleur</a:t>
            </a:r>
          </a:p>
        </p:txBody>
      </p:sp>
    </p:spTree>
    <p:extLst>
      <p:ext uri="{BB962C8B-B14F-4D97-AF65-F5344CB8AC3E}">
        <p14:creationId xmlns:p14="http://schemas.microsoft.com/office/powerpoint/2010/main" val="119219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DA5D41-C551-1372-BC76-A79669765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L’autisme et l’emploi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B11E16-F2A1-74DC-0652-943315F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10-15% en emploi, au Québec</a:t>
            </a:r>
          </a:p>
          <a:p>
            <a:pPr lvl="1"/>
            <a:r>
              <a:rPr lang="fr-CA" dirty="0"/>
              <a:t>­+25% déficience intellectuelle</a:t>
            </a:r>
          </a:p>
          <a:p>
            <a:r>
              <a:rPr lang="fr-CA" dirty="0"/>
              <a:t>Si en emploi:</a:t>
            </a:r>
          </a:p>
          <a:p>
            <a:pPr lvl="1"/>
            <a:r>
              <a:rPr lang="fr-CA" dirty="0"/>
              <a:t>Emploi précaire (temps partiel, contrat)</a:t>
            </a:r>
          </a:p>
          <a:p>
            <a:pPr lvl="1"/>
            <a:r>
              <a:rPr lang="fr-CA" dirty="0"/>
              <a:t>Surqualification</a:t>
            </a:r>
          </a:p>
          <a:p>
            <a:pPr lvl="1"/>
            <a:r>
              <a:rPr lang="fr-CA" dirty="0"/>
              <a:t>Faible rémunération et avantages sociaux</a:t>
            </a:r>
          </a:p>
        </p:txBody>
      </p:sp>
    </p:spTree>
    <p:extLst>
      <p:ext uri="{BB962C8B-B14F-4D97-AF65-F5344CB8AC3E}">
        <p14:creationId xmlns:p14="http://schemas.microsoft.com/office/powerpoint/2010/main" val="1365852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764990-E326-04FB-9B85-788D0491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Mise en perspective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3FC035-1A21-611B-B6A8-4ACF32AB6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92" y="2044361"/>
            <a:ext cx="10515600" cy="4366451"/>
          </a:xfrm>
        </p:spPr>
        <p:txBody>
          <a:bodyPr>
            <a:normAutofit/>
          </a:bodyPr>
          <a:lstStyle/>
          <a:p>
            <a:r>
              <a:rPr lang="fr-CA" dirty="0"/>
              <a:t>Coût inclusion des personnes autistes:</a:t>
            </a:r>
          </a:p>
          <a:p>
            <a:pPr lvl="1"/>
            <a:r>
              <a:rPr lang="fr-CA" dirty="0"/>
              <a:t>50% = 0</a:t>
            </a:r>
          </a:p>
          <a:p>
            <a:pPr lvl="1"/>
            <a:r>
              <a:rPr lang="fr-CA" dirty="0"/>
              <a:t>25% = 0-300$</a:t>
            </a:r>
          </a:p>
          <a:p>
            <a:pPr lvl="1"/>
            <a:r>
              <a:rPr lang="fr-CA" dirty="0"/>
              <a:t>25% + 300$</a:t>
            </a:r>
          </a:p>
          <a:p>
            <a:r>
              <a:rPr lang="fr-CA" dirty="0"/>
              <a:t>Accommodements technologiques existent déjà, juste des petits changements pour de grands effets</a:t>
            </a:r>
          </a:p>
          <a:p>
            <a:pPr lvl="1"/>
            <a:r>
              <a:rPr lang="fr-CA" dirty="0"/>
              <a:t>ouverture d’esprit</a:t>
            </a:r>
          </a:p>
          <a:p>
            <a:pPr lvl="1"/>
            <a:r>
              <a:rPr lang="fr-CA" dirty="0"/>
              <a:t>Respect</a:t>
            </a:r>
          </a:p>
          <a:p>
            <a:pPr lvl="1"/>
            <a:r>
              <a:rPr lang="fr-CA" dirty="0"/>
              <a:t>bienveillance</a:t>
            </a:r>
          </a:p>
          <a:p>
            <a:r>
              <a:rPr lang="fr-CA" dirty="0"/>
              <a:t>Il n’y a pas de technologie pour les personnes autistes, il y a des personnes autistes avec une diversité de profils, des besoins et des préférences en technologie.</a:t>
            </a:r>
          </a:p>
        </p:txBody>
      </p:sp>
    </p:spTree>
    <p:extLst>
      <p:ext uri="{BB962C8B-B14F-4D97-AF65-F5344CB8AC3E}">
        <p14:creationId xmlns:p14="http://schemas.microsoft.com/office/powerpoint/2010/main" val="1895296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D7C94F-EB64-EA35-37D7-9A8BFC096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Défis de l’inclusion en emploi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353EE6-C1A9-C6B2-DFC1-7FEC46193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Toutes les étapes de la Gestion des ressources humaines:</a:t>
            </a:r>
          </a:p>
          <a:p>
            <a:pPr lvl="1"/>
            <a:r>
              <a:rPr lang="fr-CA" dirty="0"/>
              <a:t>Recrutement</a:t>
            </a:r>
          </a:p>
          <a:p>
            <a:pPr lvl="1"/>
            <a:r>
              <a:rPr lang="fr-CA" dirty="0"/>
              <a:t>Sélection</a:t>
            </a:r>
          </a:p>
          <a:p>
            <a:pPr lvl="1"/>
            <a:r>
              <a:rPr lang="fr-CA" dirty="0"/>
              <a:t>Accueillir et intégrer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2285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D86AB-D00F-0D23-835E-D025C2CF0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Recrutement</a:t>
            </a:r>
            <a:br>
              <a:rPr lang="fr-CA" dirty="0"/>
            </a:br>
            <a:endParaRPr lang="fr-CA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C090F143-7141-E5FA-432B-DB0B57C4B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61014"/>
              </p:ext>
            </p:extLst>
          </p:nvPr>
        </p:nvGraphicFramePr>
        <p:xfrm>
          <a:off x="819150" y="2222500"/>
          <a:ext cx="10553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6850">
                  <a:extLst>
                    <a:ext uri="{9D8B030D-6E8A-4147-A177-3AD203B41FA5}">
                      <a16:colId xmlns:a16="http://schemas.microsoft.com/office/drawing/2014/main" val="1997258745"/>
                    </a:ext>
                  </a:extLst>
                </a:gridCol>
                <a:gridCol w="5276850">
                  <a:extLst>
                    <a:ext uri="{9D8B030D-6E8A-4147-A177-3AD203B41FA5}">
                      <a16:colId xmlns:a16="http://schemas.microsoft.com/office/drawing/2014/main" val="38376545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Enjeux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Solution technique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33569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Marché caché: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Médias sociaux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90556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Affichage externe limité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Créer un site web de recrutement spécialisé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1605267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Faible réseautage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155563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586846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936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CEBFE-68B3-C450-7412-FD0005E42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2C76CC-C6C3-7E33-8BB2-74794FDFA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Sélection</a:t>
            </a:r>
            <a:br>
              <a:rPr lang="fr-CA" dirty="0"/>
            </a:br>
            <a:endParaRPr lang="fr-CA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860BCB79-69B4-BF1D-9681-E0DDFDDFBF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920013"/>
              </p:ext>
            </p:extLst>
          </p:nvPr>
        </p:nvGraphicFramePr>
        <p:xfrm>
          <a:off x="819150" y="2222500"/>
          <a:ext cx="105537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6850">
                  <a:extLst>
                    <a:ext uri="{9D8B030D-6E8A-4147-A177-3AD203B41FA5}">
                      <a16:colId xmlns:a16="http://schemas.microsoft.com/office/drawing/2014/main" val="1997258745"/>
                    </a:ext>
                  </a:extLst>
                </a:gridCol>
                <a:gridCol w="5276850">
                  <a:extLst>
                    <a:ext uri="{9D8B030D-6E8A-4147-A177-3AD203B41FA5}">
                      <a16:colId xmlns:a16="http://schemas.microsoft.com/office/drawing/2014/main" val="38376545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Enjeux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Solution technique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33569501"/>
                  </a:ext>
                </a:extLst>
              </a:tr>
              <a:tr h="418916">
                <a:tc>
                  <a:txBody>
                    <a:bodyPr/>
                    <a:lstStyle/>
                    <a:p>
                      <a:r>
                        <a:rPr lang="fr-CA" dirty="0"/>
                        <a:t>Affichage de poste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Vulgarisez/objectivez le texte par une IA (entregent/empathique vs bon service à la clientèle)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231633843"/>
                  </a:ext>
                </a:extLst>
              </a:tr>
              <a:tr h="418916">
                <a:tc>
                  <a:txBody>
                    <a:bodyPr/>
                    <a:lstStyle/>
                    <a:p>
                      <a:r>
                        <a:rPr lang="fr-CA" dirty="0"/>
                        <a:t>C.V.: éliminer les biais (référence, apparence, ordre/structure, etc.)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Utiliser une IA pour une évaluation objective des critères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90556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Entrevue d’embauche: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1605267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Communication verbale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Offrir le choix de moyens de communications alternatifs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155563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Règles sociales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Entrevue écrite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586846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L’environnement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Visuoentrevue</a:t>
                      </a:r>
                      <a:endParaRPr lang="fr-CA" dirty="0"/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2130423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Questions</a:t>
                      </a:r>
                    </a:p>
                  </a:txBody>
                  <a:tcPr marL="91771" marR="91771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Utiliser une IA pour objectiver les questions</a:t>
                      </a:r>
                    </a:p>
                    <a:p>
                      <a:r>
                        <a:rPr lang="fr-CA" dirty="0"/>
                        <a:t>Fournir les questions à l’avance</a:t>
                      </a:r>
                    </a:p>
                  </a:txBody>
                  <a:tcPr marL="91771" marR="91771"/>
                </a:tc>
                <a:extLst>
                  <a:ext uri="{0D108BD9-81ED-4DB2-BD59-A6C34878D82A}">
                    <a16:rowId xmlns:a16="http://schemas.microsoft.com/office/drawing/2014/main" val="1661336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547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is">
  <a:themeElements>
    <a:clrScheme name="Concis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oncis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c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TM03457503[[fn=Concis]]</Template>
  <TotalTime>228</TotalTime>
  <Words>355</Words>
  <Application>Microsoft Office PowerPoint</Application>
  <PresentationFormat>Grand écran</PresentationFormat>
  <Paragraphs>77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2</vt:lpstr>
      <vt:lpstr>Concis</vt:lpstr>
      <vt:lpstr> Inclusion des personnes autistes en entreprise : la technologie peut faire une différence!</vt:lpstr>
      <vt:lpstr>Introduction</vt:lpstr>
      <vt:lpstr>Qui suis-je?</vt:lpstr>
      <vt:lpstr>Ce que je ne suis pas</vt:lpstr>
      <vt:lpstr>L’autisme et l’emploi</vt:lpstr>
      <vt:lpstr>Mise en perspective</vt:lpstr>
      <vt:lpstr>Défis de l’inclusion en emploi</vt:lpstr>
      <vt:lpstr>Recrutement </vt:lpstr>
      <vt:lpstr>Sélection </vt:lpstr>
      <vt:lpstr>Accueil et intégration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mathieu giroux</dc:creator>
  <cp:lastModifiedBy>mathieu giroux</cp:lastModifiedBy>
  <cp:revision>8</cp:revision>
  <dcterms:created xsi:type="dcterms:W3CDTF">2024-12-05T16:44:28Z</dcterms:created>
  <dcterms:modified xsi:type="dcterms:W3CDTF">2025-02-18T18:36:46Z</dcterms:modified>
</cp:coreProperties>
</file>