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5"/>
  </p:notesMasterIdLst>
  <p:handoutMasterIdLst>
    <p:handoutMasterId r:id="rId16"/>
  </p:handoutMasterIdLst>
  <p:sldIdLst>
    <p:sldId id="361" r:id="rId2"/>
    <p:sldId id="1692" r:id="rId3"/>
    <p:sldId id="1694" r:id="rId4"/>
    <p:sldId id="1690" r:id="rId5"/>
    <p:sldId id="1709" r:id="rId6"/>
    <p:sldId id="1708" r:id="rId7"/>
    <p:sldId id="1710" r:id="rId8"/>
    <p:sldId id="1711" r:id="rId9"/>
    <p:sldId id="1712" r:id="rId10"/>
    <p:sldId id="1714" r:id="rId11"/>
    <p:sldId id="1713" r:id="rId12"/>
    <p:sldId id="1438" r:id="rId13"/>
    <p:sldId id="1656"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74FDBD-7736-6971-6EC7-7659B3817EE6}" name="Nadine Larivière" initials="NL" userId="S::larn1901@usherbrooke.ca::786ce4e7-5bf3-46c1-a74d-00c9061357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Philippe Lachance" initials="JL" lastIdx="3" clrIdx="0">
    <p:extLst>
      <p:ext uri="{19B8F6BF-5375-455C-9EA6-DF929625EA0E}">
        <p15:presenceInfo xmlns:p15="http://schemas.microsoft.com/office/powerpoint/2012/main" userId="d3f45d6f2f2c28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F1B"/>
    <a:srgbClr val="C55A11"/>
    <a:srgbClr val="C21477"/>
    <a:srgbClr val="76F6C2"/>
    <a:srgbClr val="9BF39D"/>
    <a:srgbClr val="D60B52"/>
    <a:srgbClr val="119114"/>
    <a:srgbClr val="FFFFFF"/>
    <a:srgbClr val="4091D4"/>
    <a:srgbClr val="24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95" autoAdjust="0"/>
    <p:restoredTop sz="91680" autoAdjust="0"/>
  </p:normalViewPr>
  <p:slideViewPr>
    <p:cSldViewPr snapToGrid="0">
      <p:cViewPr varScale="1">
        <p:scale>
          <a:sx n="95" d="100"/>
          <a:sy n="95" d="100"/>
        </p:scale>
        <p:origin x="880" y="-51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0E38BCE-367E-B384-C38B-A238789D8F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67074C71-FE4D-226A-612C-A983FEA54F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9C1AC0-A3E8-4640-AF98-62F12697A658}" type="datetimeFigureOut">
              <a:rPr lang="fr-CA" smtClean="0"/>
              <a:t>2025-03-20</a:t>
            </a:fld>
            <a:endParaRPr lang="fr-CA"/>
          </a:p>
        </p:txBody>
      </p:sp>
      <p:sp>
        <p:nvSpPr>
          <p:cNvPr id="4" name="Espace réservé du pied de page 3">
            <a:extLst>
              <a:ext uri="{FF2B5EF4-FFF2-40B4-BE49-F238E27FC236}">
                <a16:creationId xmlns:a16="http://schemas.microsoft.com/office/drawing/2014/main" id="{F0E088FC-7CC1-8EE9-F041-48CFAEDF5C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CA"/>
              <a:t>© Marc Corbière, PhD., c.o. (2023) - Interdiction de reproduire sans la permission de l'auteur </a:t>
            </a:r>
          </a:p>
        </p:txBody>
      </p:sp>
      <p:sp>
        <p:nvSpPr>
          <p:cNvPr id="5" name="Espace réservé du numéro de diapositive 4">
            <a:extLst>
              <a:ext uri="{FF2B5EF4-FFF2-40B4-BE49-F238E27FC236}">
                <a16:creationId xmlns:a16="http://schemas.microsoft.com/office/drawing/2014/main" id="{BA373E33-23B5-4700-E71B-F41DE49D0A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BE421E-CE01-45ED-B8F8-C13420912424}" type="slidenum">
              <a:rPr lang="fr-CA" smtClean="0"/>
              <a:t>‹n°›</a:t>
            </a:fld>
            <a:endParaRPr lang="fr-CA"/>
          </a:p>
        </p:txBody>
      </p:sp>
    </p:spTree>
    <p:extLst>
      <p:ext uri="{BB962C8B-B14F-4D97-AF65-F5344CB8AC3E}">
        <p14:creationId xmlns:p14="http://schemas.microsoft.com/office/powerpoint/2010/main" val="2924546051"/>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9T18:57:19.783"/>
    </inkml:context>
    <inkml:brush xml:id="br0">
      <inkml:brushProperty name="width" value="0.1" units="cm"/>
      <inkml:brushProperty name="height" value="0.1" units="cm"/>
      <inkml:brushProperty name="color" value="#AE198D"/>
      <inkml:brushProperty name="inkEffects" value="galaxy"/>
      <inkml:brushProperty name="anchorX" value="-2032"/>
      <inkml:brushProperty name="anchorY" value="-2032"/>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9T18:57:19.783"/>
    </inkml:context>
    <inkml:brush xml:id="br0">
      <inkml:brushProperty name="width" value="0.1" units="cm"/>
      <inkml:brushProperty name="height" value="0.1" units="cm"/>
      <inkml:brushProperty name="color" value="#AE198D"/>
      <inkml:brushProperty name="inkEffects" value="galaxy"/>
      <inkml:brushProperty name="anchorX" value="-2032"/>
      <inkml:brushProperty name="anchorY" value="-2032"/>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0D4B2-88D5-4D95-8436-A94CCE38F9D4}" type="datetimeFigureOut">
              <a:rPr lang="fr-CA" smtClean="0"/>
              <a:t>2025-03-20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CA"/>
              <a:t>© Marc Corbière, PhD., c.o. (2023) - Interdiction de reproduire sans la permission de l'auteur </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7FC8E-3A69-4120-99D9-B627EB85EC7B}" type="slidenum">
              <a:rPr lang="fr-CA" smtClean="0"/>
              <a:t>‹n°›</a:t>
            </a:fld>
            <a:endParaRPr lang="fr-CA"/>
          </a:p>
        </p:txBody>
      </p:sp>
    </p:spTree>
    <p:extLst>
      <p:ext uri="{BB962C8B-B14F-4D97-AF65-F5344CB8AC3E}">
        <p14:creationId xmlns:p14="http://schemas.microsoft.com/office/powerpoint/2010/main" val="5929732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Reconnaître et se reconnaître…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err="1">
                <a:solidFill>
                  <a:schemeClr val="tx1"/>
                </a:solidFill>
                <a:effectLst/>
                <a:latin typeface="+mn-lt"/>
                <a:ea typeface="+mn-ea"/>
                <a:cs typeface="+mn-cs"/>
              </a:rPr>
              <a:t>Colleagues</a:t>
            </a:r>
            <a:r>
              <a:rPr lang="fr-CA" sz="1200" kern="1200" dirty="0">
                <a:solidFill>
                  <a:schemeClr val="tx1"/>
                </a:solidFill>
                <a:effectLst/>
                <a:latin typeface="+mn-lt"/>
                <a:ea typeface="+mn-ea"/>
                <a:cs typeface="+mn-cs"/>
              </a:rPr>
              <a:t> tend to </a:t>
            </a:r>
            <a:r>
              <a:rPr lang="fr-CA" sz="1200" kern="1200" dirty="0" err="1">
                <a:solidFill>
                  <a:schemeClr val="tx1"/>
                </a:solidFill>
                <a:effectLst/>
                <a:latin typeface="+mn-lt"/>
                <a:ea typeface="+mn-ea"/>
                <a:cs typeface="+mn-cs"/>
              </a:rPr>
              <a:t>think</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that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when</a:t>
            </a:r>
            <a:r>
              <a:rPr lang="fr-CA" sz="1200" kern="1200" dirty="0">
                <a:solidFill>
                  <a:schemeClr val="tx1"/>
                </a:solidFill>
                <a:effectLst/>
                <a:latin typeface="+mn-lt"/>
                <a:ea typeface="+mn-ea"/>
                <a:cs typeface="+mn-cs"/>
              </a:rPr>
              <a:t> a cancer </a:t>
            </a:r>
            <a:r>
              <a:rPr lang="fr-CA" sz="1200" kern="1200" dirty="0" err="1">
                <a:solidFill>
                  <a:schemeClr val="tx1"/>
                </a:solidFill>
                <a:effectLst/>
                <a:latin typeface="+mn-lt"/>
                <a:ea typeface="+mn-ea"/>
                <a:cs typeface="+mn-cs"/>
              </a:rPr>
              <a:t>survivor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returns</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work</a:t>
            </a:r>
            <a:r>
              <a:rPr lang="fr-CA" sz="1200" kern="1200" dirty="0">
                <a:solidFill>
                  <a:schemeClr val="tx1"/>
                </a:solidFill>
                <a:effectLst/>
                <a:latin typeface="+mn-lt"/>
                <a:ea typeface="+mn-ea"/>
                <a:cs typeface="+mn-cs"/>
              </a:rPr>
              <a:t> full-time and </a:t>
            </a:r>
            <a:r>
              <a:rPr lang="fr-CA" sz="1200" kern="1200" dirty="0" err="1">
                <a:solidFill>
                  <a:schemeClr val="tx1"/>
                </a:solidFill>
                <a:effectLst/>
                <a:latin typeface="+mn-lt"/>
                <a:ea typeface="+mn-ea"/>
                <a:cs typeface="+mn-cs"/>
              </a:rPr>
              <a:t>is</a:t>
            </a:r>
            <a:r>
              <a:rPr lang="fr-CA" sz="1200" kern="1200" dirty="0">
                <a:solidFill>
                  <a:schemeClr val="tx1"/>
                </a:solidFill>
                <a:effectLst/>
                <a:latin typeface="+mn-lt"/>
                <a:ea typeface="+mn-ea"/>
                <a:cs typeface="+mn-cs"/>
              </a:rPr>
              <a:t> not on </a:t>
            </a:r>
            <a:r>
              <a:rPr lang="fr-CA" sz="1200" kern="1200" dirty="0" err="1">
                <a:solidFill>
                  <a:schemeClr val="tx1"/>
                </a:solidFill>
                <a:effectLst/>
                <a:latin typeface="+mn-lt"/>
                <a:ea typeface="+mn-ea"/>
                <a:cs typeface="+mn-cs"/>
              </a:rPr>
              <a:t>sick</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leave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anymore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she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cured</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fully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recovered</a:t>
            </a:r>
            <a:r>
              <a:rPr lang="fr-CA" sz="1200" kern="1200" dirty="0">
                <a:solidFill>
                  <a:schemeClr val="tx1"/>
                </a:solidFill>
                <a:effectLst/>
                <a:latin typeface="+mn-lt"/>
                <a:ea typeface="+mn-ea"/>
                <a:cs typeface="+mn-cs"/>
              </a:rPr>
              <a:t>, and able to </a:t>
            </a:r>
            <a:r>
              <a:rPr lang="fr-CA" sz="1200" kern="1200" dirty="0" err="1">
                <a:solidFill>
                  <a:schemeClr val="tx1"/>
                </a:solidFill>
                <a:effectLst/>
                <a:latin typeface="+mn-lt"/>
                <a:ea typeface="+mn-ea"/>
                <a:cs typeface="+mn-cs"/>
              </a:rPr>
              <a:t>perform</a:t>
            </a:r>
            <a:r>
              <a:rPr lang="fr-CA" sz="1200" kern="1200" dirty="0">
                <a:solidFill>
                  <a:schemeClr val="tx1"/>
                </a:solidFill>
                <a:effectLst/>
                <a:latin typeface="+mn-lt"/>
                <a:ea typeface="+mn-ea"/>
                <a:cs typeface="+mn-cs"/>
              </a:rPr>
              <a:t> at </a:t>
            </a:r>
            <a:r>
              <a:rPr lang="fr-CA" sz="1200" kern="1200" dirty="0" err="1">
                <a:solidFill>
                  <a:schemeClr val="tx1"/>
                </a:solidFill>
                <a:effectLst/>
                <a:latin typeface="+mn-lt"/>
                <a:ea typeface="+mn-ea"/>
                <a:cs typeface="+mn-cs"/>
              </a:rPr>
              <a:t>her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pre-diagnosis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level</a:t>
            </a:r>
            <a:r>
              <a:rPr lang="fr-CA" sz="1200" kern="1200" dirty="0">
                <a:solidFill>
                  <a:schemeClr val="tx1"/>
                </a:solidFill>
                <a:effectLst/>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Vulnerability is not the opposite of ability but rather</a:t>
            </a:r>
          </a:p>
          <a:p>
            <a:r>
              <a:rPr lang="en-US" sz="1200" b="0" i="0" u="none" strike="noStrike" kern="1200" baseline="0" dirty="0">
                <a:solidFill>
                  <a:schemeClr val="tx1"/>
                </a:solidFill>
                <a:latin typeface="+mn-lt"/>
                <a:ea typeface="+mn-ea"/>
                <a:cs typeface="+mn-cs"/>
              </a:rPr>
              <a:t>means feeling exposed to getting wounded in several ways. The</a:t>
            </a:r>
          </a:p>
          <a:p>
            <a:r>
              <a:rPr lang="en-US" sz="1200" b="0" i="0" u="none" strike="noStrike" kern="1200" baseline="0" dirty="0">
                <a:solidFill>
                  <a:schemeClr val="tx1"/>
                </a:solidFill>
                <a:latin typeface="+mn-lt"/>
                <a:ea typeface="+mn-ea"/>
                <a:cs typeface="+mn-cs"/>
              </a:rPr>
              <a:t>experience of vulnerability might apply to all employees who have</a:t>
            </a:r>
          </a:p>
          <a:p>
            <a:r>
              <a:rPr lang="en-US" sz="1200" b="0" i="0" u="none" strike="noStrike" kern="1200" baseline="0" dirty="0">
                <a:solidFill>
                  <a:schemeClr val="tx1"/>
                </a:solidFill>
                <a:latin typeface="+mn-lt"/>
                <a:ea typeface="+mn-ea"/>
                <a:cs typeface="+mn-cs"/>
              </a:rPr>
              <a:t>impairments and try to (re-)enter the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market. Vulnerability</a:t>
            </a:r>
          </a:p>
          <a:p>
            <a:r>
              <a:rPr lang="en-US" sz="1200" b="0" i="0" u="none" strike="noStrike" kern="1200" baseline="0" dirty="0">
                <a:solidFill>
                  <a:schemeClr val="tx1"/>
                </a:solidFill>
                <a:latin typeface="+mn-lt"/>
                <a:ea typeface="+mn-ea"/>
                <a:cs typeface="+mn-cs"/>
              </a:rPr>
              <a:t>should therefore be included as a factor in </a:t>
            </a:r>
            <a:r>
              <a:rPr lang="en-US" sz="1200" b="0" i="0" u="none" strike="noStrike" kern="1200" baseline="0" dirty="0" err="1">
                <a:solidFill>
                  <a:schemeClr val="tx1"/>
                </a:solidFill>
                <a:latin typeface="+mn-lt"/>
                <a:ea typeface="+mn-ea"/>
                <a:cs typeface="+mn-cs"/>
              </a:rPr>
              <a:t>RTWmodels</a:t>
            </a:r>
            <a:r>
              <a:rPr lang="en-US" sz="1200" b="0" i="0" u="none" strike="noStrike" kern="1200" baseline="0" dirty="0">
                <a:solidFill>
                  <a:schemeClr val="tx1"/>
                </a:solidFill>
                <a:latin typeface="+mn-lt"/>
                <a:ea typeface="+mn-ea"/>
                <a:cs typeface="+mn-cs"/>
              </a:rPr>
              <a:t>, in addition</a:t>
            </a:r>
          </a:p>
          <a:p>
            <a:r>
              <a:rPr lang="en-US" sz="1200" b="0" i="0" u="none" strike="noStrike" kern="1200" baseline="0" dirty="0">
                <a:solidFill>
                  <a:schemeClr val="tx1"/>
                </a:solidFill>
                <a:latin typeface="+mn-lt"/>
                <a:ea typeface="+mn-ea"/>
                <a:cs typeface="+mn-cs"/>
              </a:rPr>
              <a:t>to ability [41]. More research on this topic is, however, needed.</a:t>
            </a:r>
          </a:p>
          <a:p>
            <a:r>
              <a:rPr lang="en-US" sz="1200" b="0" i="0" u="none" strike="noStrike" kern="1200" baseline="0" dirty="0">
                <a:solidFill>
                  <a:schemeClr val="tx1"/>
                </a:solidFill>
                <a:latin typeface="+mn-lt"/>
                <a:ea typeface="+mn-ea"/>
                <a:cs typeface="+mn-cs"/>
              </a:rPr>
              <a:t>Regarding workplaces and caregivers, genuine recognition of</a:t>
            </a:r>
          </a:p>
          <a:p>
            <a:r>
              <a:rPr lang="en-US" sz="1200" b="0" i="0" u="none" strike="noStrike" kern="1200" baseline="0" dirty="0">
                <a:solidFill>
                  <a:schemeClr val="tx1"/>
                </a:solidFill>
                <a:latin typeface="+mn-lt"/>
                <a:ea typeface="+mn-ea"/>
                <a:cs typeface="+mn-cs"/>
              </a:rPr>
              <a:t>vulnerability seems to be the key to make RTW into a successful</a:t>
            </a:r>
          </a:p>
          <a:p>
            <a:r>
              <a:rPr lang="en-US" sz="1200" b="0" i="0" u="none" strike="noStrike" kern="1200" baseline="0" dirty="0">
                <a:solidFill>
                  <a:schemeClr val="tx1"/>
                </a:solidFill>
                <a:latin typeface="+mn-lt"/>
                <a:ea typeface="+mn-ea"/>
                <a:cs typeface="+mn-cs"/>
              </a:rPr>
              <a:t>experience. Employers need to be aware that vulnerability is not</a:t>
            </a:r>
          </a:p>
          <a:p>
            <a:r>
              <a:rPr lang="en-US" sz="1200" b="0" i="0" u="none" strike="noStrike" kern="1200" baseline="0" dirty="0">
                <a:solidFill>
                  <a:schemeClr val="tx1"/>
                </a:solidFill>
                <a:latin typeface="+mn-lt"/>
                <a:ea typeface="+mn-ea"/>
                <a:cs typeface="+mn-cs"/>
              </a:rPr>
              <a:t>necessarily a sign of inability but rather a key in workplace support</a:t>
            </a:r>
          </a:p>
          <a:p>
            <a:r>
              <a:rPr lang="en-US" sz="1200" b="0" i="0" u="none" strike="noStrike" kern="1200" baseline="0" dirty="0">
                <a:solidFill>
                  <a:schemeClr val="tx1"/>
                </a:solidFill>
                <a:latin typeface="+mn-lt"/>
                <a:ea typeface="+mn-ea"/>
                <a:cs typeface="+mn-cs"/>
              </a:rPr>
              <a:t>successfully improving </a:t>
            </a:r>
            <a:r>
              <a:rPr lang="en-US" sz="1200" b="0" i="0" u="none" strike="noStrike" kern="1200" baseline="0" dirty="0" err="1">
                <a:solidFill>
                  <a:schemeClr val="tx1"/>
                </a:solidFill>
                <a:latin typeface="+mn-lt"/>
                <a:ea typeface="+mn-ea"/>
                <a:cs typeface="+mn-cs"/>
              </a:rPr>
              <a:t>RTWafter</a:t>
            </a:r>
            <a:r>
              <a:rPr lang="en-US" sz="1200" b="0" i="0" u="none" strike="noStrike" kern="1200" baseline="0" dirty="0">
                <a:solidFill>
                  <a:schemeClr val="tx1"/>
                </a:solidFill>
                <a:latin typeface="+mn-lt"/>
                <a:ea typeface="+mn-ea"/>
                <a:cs typeface="+mn-cs"/>
              </a:rPr>
              <a:t> breast cancer treatment. </a:t>
            </a:r>
            <a:r>
              <a:rPr lang="en-US" sz="1200" b="0" i="0" u="none" strike="noStrike" kern="1200" baseline="0" dirty="0" err="1">
                <a:solidFill>
                  <a:schemeClr val="tx1"/>
                </a:solidFill>
                <a:latin typeface="+mn-lt"/>
                <a:ea typeface="+mn-ea"/>
                <a:cs typeface="+mn-cs"/>
              </a:rPr>
              <a:t>Tiedtke</a:t>
            </a:r>
            <a:r>
              <a:rPr lang="en-US" sz="1200" b="0" i="0" u="none" strike="noStrike" kern="1200" baseline="0" dirty="0">
                <a:solidFill>
                  <a:schemeClr val="tx1"/>
                </a:solidFill>
                <a:latin typeface="+mn-lt"/>
                <a:ea typeface="+mn-ea"/>
                <a:cs typeface="+mn-cs"/>
              </a:rPr>
              <a:t> et al.  (2015)</a:t>
            </a:r>
            <a:endParaRPr lang="fr-CA" dirty="0"/>
          </a:p>
        </p:txBody>
      </p:sp>
      <p:sp>
        <p:nvSpPr>
          <p:cNvPr id="4" name="Espace réservé du numéro de diapositive 3"/>
          <p:cNvSpPr>
            <a:spLocks noGrp="1"/>
          </p:cNvSpPr>
          <p:nvPr>
            <p:ph type="sldNum" sz="quarter" idx="5"/>
          </p:nvPr>
        </p:nvSpPr>
        <p:spPr/>
        <p:txBody>
          <a:bodyPr/>
          <a:lstStyle/>
          <a:p>
            <a:fld id="{2B47FC8E-3A69-4120-99D9-B627EB85EC7B}" type="slidenum">
              <a:rPr lang="fr-CA" smtClean="0"/>
              <a:t>2</a:t>
            </a:fld>
            <a:endParaRPr lang="fr-CA"/>
          </a:p>
        </p:txBody>
      </p:sp>
      <p:sp>
        <p:nvSpPr>
          <p:cNvPr id="5" name="Espace réservé du pied de page 4">
            <a:extLst>
              <a:ext uri="{FF2B5EF4-FFF2-40B4-BE49-F238E27FC236}">
                <a16:creationId xmlns:a16="http://schemas.microsoft.com/office/drawing/2014/main" id="{2E23E55F-2EFD-9D18-A495-77E5B9AE5C76}"/>
              </a:ext>
            </a:extLst>
          </p:cNvPr>
          <p:cNvSpPr>
            <a:spLocks noGrp="1"/>
          </p:cNvSpPr>
          <p:nvPr>
            <p:ph type="ftr" sz="quarter" idx="4"/>
          </p:nvPr>
        </p:nvSpPr>
        <p:spPr/>
        <p:txBody>
          <a:bodyPr/>
          <a:lstStyle/>
          <a:p>
            <a:r>
              <a:rPr lang="fr-CA"/>
              <a:t>© Marc Corbière, PhD., c.o. (2023) - Interdiction de reproduire sans la permission de l'auteur </a:t>
            </a:r>
          </a:p>
        </p:txBody>
      </p:sp>
    </p:spTree>
    <p:extLst>
      <p:ext uri="{BB962C8B-B14F-4D97-AF65-F5344CB8AC3E}">
        <p14:creationId xmlns:p14="http://schemas.microsoft.com/office/powerpoint/2010/main" val="162532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Plateforme adaptée à la concertation entre plusieurs acteurs, dont un nouvel acteur pivot, le coordonnateur de retour au travail (CORAT)</a:t>
            </a:r>
          </a:p>
          <a:p>
            <a:r>
              <a:rPr lang="fr-CA" dirty="0"/>
              <a:t>Interface réactive développée pour simplifier l’expérience utilisateur de l’employé en absence maladie et des acteurs du retour au travail (RAT)</a:t>
            </a:r>
          </a:p>
          <a:p>
            <a:r>
              <a:rPr lang="fr-CA" dirty="0"/>
              <a:t>Intégration des actions de chaque acteur dans le processus de RAT de l’employé en absence maladie</a:t>
            </a:r>
          </a:p>
          <a:p>
            <a:r>
              <a:rPr lang="fr-CA" dirty="0"/>
              <a:t>Processus séquentiel adapté au cheminement de l’employé en absence maladie</a:t>
            </a:r>
          </a:p>
          <a:p>
            <a:r>
              <a:rPr lang="fr-CA" dirty="0"/>
              <a:t>Intégration de guides pratiques contextualisés à l’environnement organisationnel de l’employé et destinés aux acteurs du RAT</a:t>
            </a:r>
          </a:p>
          <a:p>
            <a:r>
              <a:rPr lang="fr-CA" dirty="0"/>
              <a:t>Intégration d’outils validés sur plusieurs thèmes (p. ex., facteurs de risque psychosociaux, obstacles perçus au RAT et sentiment d’efficacité pour les surmonter, aménagements de travail, symptômes, productivité au travail) destinés aux acteurs du </a:t>
            </a:r>
            <a:r>
              <a:rPr lang="fr-CA" dirty="0" err="1"/>
              <a:t>RaT</a:t>
            </a:r>
            <a:endParaRPr lang="fr-CA" dirty="0"/>
          </a:p>
          <a:p>
            <a:r>
              <a:rPr lang="fr-CA" dirty="0"/>
              <a:t>Centralisation de l’information par la collecte de données</a:t>
            </a:r>
          </a:p>
          <a:p>
            <a:r>
              <a:rPr lang="fr-CA" dirty="0"/>
              <a:t>Capacité d’intégration d’un grand volume de données (infonuagique)  modulable et évolutive afin de suivre la progression du RAT des employés en absence maladie</a:t>
            </a:r>
          </a:p>
          <a:p>
            <a:r>
              <a:rPr lang="fr-CA" dirty="0"/>
              <a:t>Confidentialité des renseignements personnels; toutes les données sont cryptées en tout temps</a:t>
            </a:r>
          </a:p>
          <a:p>
            <a:r>
              <a:rPr lang="fr-CA" dirty="0"/>
              <a:t>Plateforme testée et validée</a:t>
            </a:r>
          </a:p>
          <a:p>
            <a:endParaRPr lang="fr-CA" dirty="0"/>
          </a:p>
          <a:p>
            <a:endParaRPr lang="fr-CA" dirty="0"/>
          </a:p>
          <a:p>
            <a:r>
              <a:rPr lang="fr-CA" dirty="0"/>
              <a:t>Plateforme adaptée à la concertation entre plusieurs acteurs, dont un nouvel acteur pivot, le coordonnateur de retour au travail (CORAT)</a:t>
            </a:r>
          </a:p>
          <a:p>
            <a:r>
              <a:rPr lang="fr-CA" dirty="0"/>
              <a:t>Interface réactive développée pour simplifier l’expérience utilisateur de l’employé en absence maladie et des acteurs du retour au travail (RAT)</a:t>
            </a:r>
          </a:p>
          <a:p>
            <a:r>
              <a:rPr lang="fr-CA" dirty="0"/>
              <a:t>Intégration des actions de chaque acteur dans le processus de RAT de l’employé en absence maladie</a:t>
            </a:r>
          </a:p>
          <a:p>
            <a:r>
              <a:rPr lang="fr-CA" dirty="0"/>
              <a:t>Processus séquentiel adapté au cheminement de l’employé en absence maladie</a:t>
            </a:r>
          </a:p>
          <a:p>
            <a:r>
              <a:rPr lang="fr-CA" dirty="0"/>
              <a:t>Intégration de guides pratiques contextualisés à l’environnement organisationnel de l’employé et destinés aux acteurs du RAT</a:t>
            </a:r>
          </a:p>
          <a:p>
            <a:r>
              <a:rPr lang="fr-CA" dirty="0"/>
              <a:t>Intégration d’outils validés sur plusieurs thèmes (p. ex., facteurs de risque psychosociaux, obstacles perçus au RAT et sentiment d’efficacité pour les surmonter, aménagements de travail, symptômes, productivité au travail) destinés aux acteurs du </a:t>
            </a:r>
            <a:r>
              <a:rPr lang="fr-CA" dirty="0" err="1"/>
              <a:t>RaT</a:t>
            </a:r>
            <a:endParaRPr lang="fr-CA" dirty="0"/>
          </a:p>
          <a:p>
            <a:r>
              <a:rPr lang="fr-CA" dirty="0"/>
              <a:t>Centralisation de l’information par la collecte de données</a:t>
            </a:r>
          </a:p>
          <a:p>
            <a:r>
              <a:rPr lang="fr-CA" dirty="0"/>
              <a:t>Capacité d’intégration d’un grand volume de données (infonuagique)  modulable et évolutive afin de suivre la progression du RAT des employés en absence maladie</a:t>
            </a:r>
          </a:p>
          <a:p>
            <a:r>
              <a:rPr lang="fr-CA" dirty="0"/>
              <a:t>Confidentialité des renseignements personnels; toutes les données sont cryptées en tout temps</a:t>
            </a:r>
          </a:p>
          <a:p>
            <a:r>
              <a:rPr lang="fr-CA" dirty="0"/>
              <a:t>Plateforme testée et validée</a:t>
            </a:r>
          </a:p>
          <a:p>
            <a:endParaRPr lang="fr-CA" dirty="0"/>
          </a:p>
          <a:p>
            <a:endParaRPr lang="fr-CA" dirty="0"/>
          </a:p>
          <a:p>
            <a:endParaRPr lang="en-US" dirty="0"/>
          </a:p>
        </p:txBody>
      </p:sp>
      <p:sp>
        <p:nvSpPr>
          <p:cNvPr id="4" name="Slide Number Placeholder 3"/>
          <p:cNvSpPr>
            <a:spLocks noGrp="1"/>
          </p:cNvSpPr>
          <p:nvPr>
            <p:ph type="sldNum" sz="quarter" idx="5"/>
          </p:nvPr>
        </p:nvSpPr>
        <p:spPr/>
        <p:txBody>
          <a:bodyPr/>
          <a:lstStyle/>
          <a:p>
            <a:fld id="{2B47FC8E-3A69-4120-99D9-B627EB85EC7B}" type="slidenum">
              <a:rPr lang="fr-CA" smtClean="0"/>
              <a:t>4</a:t>
            </a:fld>
            <a:endParaRPr lang="fr-CA"/>
          </a:p>
        </p:txBody>
      </p:sp>
    </p:spTree>
    <p:extLst>
      <p:ext uri="{BB962C8B-B14F-4D97-AF65-F5344CB8AC3E}">
        <p14:creationId xmlns:p14="http://schemas.microsoft.com/office/powerpoint/2010/main" val="5409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fr-CA"/>
              <a:t>© Marc Corbière, PhD., c.o. (2023) - Interdiction de reproduire sans la permission de l'auteur </a:t>
            </a:r>
          </a:p>
        </p:txBody>
      </p:sp>
      <p:sp>
        <p:nvSpPr>
          <p:cNvPr id="5" name="Slide Number Placeholder 4"/>
          <p:cNvSpPr>
            <a:spLocks noGrp="1"/>
          </p:cNvSpPr>
          <p:nvPr>
            <p:ph type="sldNum" sz="quarter" idx="5"/>
          </p:nvPr>
        </p:nvSpPr>
        <p:spPr/>
        <p:txBody>
          <a:bodyPr/>
          <a:lstStyle/>
          <a:p>
            <a:fld id="{2B47FC8E-3A69-4120-99D9-B627EB85EC7B}" type="slidenum">
              <a:rPr lang="fr-CA" smtClean="0"/>
              <a:t>6</a:t>
            </a:fld>
            <a:endParaRPr lang="fr-CA"/>
          </a:p>
        </p:txBody>
      </p:sp>
    </p:spTree>
    <p:extLst>
      <p:ext uri="{BB962C8B-B14F-4D97-AF65-F5344CB8AC3E}">
        <p14:creationId xmlns:p14="http://schemas.microsoft.com/office/powerpoint/2010/main" val="119072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147 entre 7 et 8 mois</a:t>
            </a:r>
          </a:p>
          <a:p>
            <a:r>
              <a:rPr lang="fr-CA" dirty="0"/>
              <a:t>207 entre 6 et 7 mois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278 un peu plus de 9 mois</a:t>
            </a:r>
          </a:p>
          <a:p>
            <a:endParaRPr lang="fr-CA" dirty="0"/>
          </a:p>
        </p:txBody>
      </p:sp>
      <p:sp>
        <p:nvSpPr>
          <p:cNvPr id="4" name="Espace réservé du numéro de diapositive 3"/>
          <p:cNvSpPr>
            <a:spLocks noGrp="1"/>
          </p:cNvSpPr>
          <p:nvPr>
            <p:ph type="sldNum" sz="quarter" idx="5"/>
          </p:nvPr>
        </p:nvSpPr>
        <p:spPr/>
        <p:txBody>
          <a:bodyPr/>
          <a:lstStyle/>
          <a:p>
            <a:fld id="{2B47FC8E-3A69-4120-99D9-B627EB85EC7B}" type="slidenum">
              <a:rPr lang="fr-CA" smtClean="0"/>
              <a:t>7</a:t>
            </a:fld>
            <a:endParaRPr lang="fr-CA"/>
          </a:p>
        </p:txBody>
      </p:sp>
    </p:spTree>
    <p:extLst>
      <p:ext uri="{BB962C8B-B14F-4D97-AF65-F5344CB8AC3E}">
        <p14:creationId xmlns:p14="http://schemas.microsoft.com/office/powerpoint/2010/main" val="42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7FC8E-3A69-4120-99D9-B627EB85EC7B}" type="slidenum">
              <a:rPr lang="fr-CA" smtClean="0"/>
              <a:t>8</a:t>
            </a:fld>
            <a:endParaRPr lang="fr-CA"/>
          </a:p>
        </p:txBody>
      </p:sp>
    </p:spTree>
    <p:extLst>
      <p:ext uri="{BB962C8B-B14F-4D97-AF65-F5344CB8AC3E}">
        <p14:creationId xmlns:p14="http://schemas.microsoft.com/office/powerpoint/2010/main" val="2045184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630A81A5-849F-4A02-9181-356FB2C87433}" type="datetime1">
              <a:rPr lang="fr-CA" smtClean="0"/>
              <a:t>2025-03-20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238407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C2C0BBC-7A03-4B84-AA73-6A6176100643}" type="datetime1">
              <a:rPr lang="fr-CA" smtClean="0"/>
              <a:t>2025-03-20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10366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2436391B-E95D-4FC3-805F-8DF7D4154785}" type="datetime1">
              <a:rPr lang="fr-CA" smtClean="0"/>
              <a:t>2025-03-20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164251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8F3568E-A235-498C-821C-2FF6C1170122}" type="datetime1">
              <a:rPr lang="fr-CA" smtClean="0"/>
              <a:t>2025-03-20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172300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9988440-FA09-4DD0-A2B5-73C41C387147}" type="datetime1">
              <a:rPr lang="fr-CA" smtClean="0"/>
              <a:t>2025-03-20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39372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D44FD78A-31AD-48FA-8A11-D9AF51549BAD}" type="datetime1">
              <a:rPr lang="fr-CA" smtClean="0"/>
              <a:t>2025-03-20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238639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8605EC4C-E17E-4049-B5BD-B50B3FEDFC83}" type="datetime1">
              <a:rPr lang="fr-CA" smtClean="0"/>
              <a:t>2025-03-20</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4228569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A772A871-6096-49C1-BD50-1950B6E688FF}" type="datetime1">
              <a:rPr lang="fr-CA" smtClean="0"/>
              <a:t>2025-03-20</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128416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8306A3-8ECF-4820-9783-624D37F018EF}" type="datetime1">
              <a:rPr lang="fr-CA" smtClean="0"/>
              <a:t>2025-03-20</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199219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0698A23-3AC6-4D2F-B6D9-8E591398C6A9}" type="datetime1">
              <a:rPr lang="fr-CA" smtClean="0"/>
              <a:t>2025-03-20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241038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7D8186D-2B50-4A47-BD31-6D430357D9EA}" type="datetime1">
              <a:rPr lang="fr-CA" smtClean="0"/>
              <a:t>2025-03-20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24FE353-FABB-48A1-A02D-1CC93DBD0265}" type="slidenum">
              <a:rPr lang="fr-CA" smtClean="0"/>
              <a:t>‹n°›</a:t>
            </a:fld>
            <a:endParaRPr lang="fr-CA"/>
          </a:p>
        </p:txBody>
      </p:sp>
    </p:spTree>
    <p:extLst>
      <p:ext uri="{BB962C8B-B14F-4D97-AF65-F5344CB8AC3E}">
        <p14:creationId xmlns:p14="http://schemas.microsoft.com/office/powerpoint/2010/main" val="442559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B5429-2099-4818-AE9F-96ADE2C4983A}" type="datetime1">
              <a:rPr lang="fr-CA" smtClean="0"/>
              <a:t>2025-03-20</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FE353-FABB-48A1-A02D-1CC93DBD0265}" type="slidenum">
              <a:rPr lang="fr-CA" smtClean="0"/>
              <a:t>‹n°›</a:t>
            </a:fld>
            <a:endParaRPr lang="fr-CA"/>
          </a:p>
        </p:txBody>
      </p:sp>
    </p:spTree>
    <p:extLst>
      <p:ext uri="{BB962C8B-B14F-4D97-AF65-F5344CB8AC3E}">
        <p14:creationId xmlns:p14="http://schemas.microsoft.com/office/powerpoint/2010/main" val="1666675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copratique.santementaletravail.ca/" TargetMode="External"/><Relationship Id="rId3" Type="http://schemas.openxmlformats.org/officeDocument/2006/relationships/hyperlink" Target="http://www.santementaletravail.ca/" TargetMode="External"/><Relationship Id="rId7" Type="http://schemas.openxmlformats.org/officeDocument/2006/relationships/hyperlink" Target="https://www.santementaletravail.ca/missions-chaire/"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corbiere.marc@uqam.ca" TargetMode="External"/><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2.xml"/><Relationship Id="rId10" Type="http://schemas.openxmlformats.org/officeDocument/2006/relationships/image" Target="../media/image11.png"/><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hyperlink" Target="https://copratique.santementaletravail.ca/" TargetMode="External"/><Relationship Id="rId3" Type="http://schemas.openxmlformats.org/officeDocument/2006/relationships/hyperlink" Target="http://www.santementaletravail.ca/" TargetMode="External"/><Relationship Id="rId7" Type="http://schemas.openxmlformats.org/officeDocument/2006/relationships/hyperlink" Target="https://www.santementaletravail.ca/missions-chaire/"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corbiere.marc@uqam.ca" TargetMode="External"/><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T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Voile noir"/>
          <p:cNvSpPr/>
          <p:nvPr/>
        </p:nvSpPr>
        <p:spPr>
          <a:xfrm>
            <a:off x="0" y="-84121"/>
            <a:ext cx="12197217" cy="6947546"/>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sp>
        <p:nvSpPr>
          <p:cNvPr id="2" name="Rectangle 1"/>
          <p:cNvSpPr/>
          <p:nvPr/>
        </p:nvSpPr>
        <p:spPr>
          <a:xfrm>
            <a:off x="665356" y="5509740"/>
            <a:ext cx="10764643" cy="6119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464" y="5574788"/>
            <a:ext cx="1323068" cy="474174"/>
          </a:xfrm>
          <a:prstGeom prst="rect">
            <a:avLst/>
          </a:prstGeom>
        </p:spPr>
      </p:pic>
      <p:pic>
        <p:nvPicPr>
          <p:cNvPr id="24" name="Image 23"/>
          <p:cNvPicPr/>
          <p:nvPr/>
        </p:nvPicPr>
        <p:blipFill>
          <a:blip r:embed="rId4">
            <a:extLst>
              <a:ext uri="{28A0092B-C50C-407E-A947-70E740481C1C}">
                <a14:useLocalDpi xmlns:a14="http://schemas.microsoft.com/office/drawing/2010/main" val="0"/>
              </a:ext>
            </a:extLst>
          </a:blip>
          <a:stretch>
            <a:fillRect/>
          </a:stretch>
        </p:blipFill>
        <p:spPr>
          <a:xfrm>
            <a:off x="4505846" y="5530467"/>
            <a:ext cx="1517015" cy="591185"/>
          </a:xfrm>
          <a:prstGeom prst="rect">
            <a:avLst/>
          </a:prstGeom>
          <a:noFill/>
        </p:spPr>
      </p:pic>
      <p:pic>
        <p:nvPicPr>
          <p:cNvPr id="25" name="Image 2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05969" y="5552772"/>
            <a:ext cx="1354370" cy="539222"/>
          </a:xfrm>
          <a:prstGeom prst="rect">
            <a:avLst/>
          </a:prstGeom>
          <a:noFill/>
        </p:spPr>
      </p:pic>
      <p:pic>
        <p:nvPicPr>
          <p:cNvPr id="26" name="Picture 5" descr="C:\Users\User\Documents\2017\Website\santementaletravail-logo-20170402.png"/>
          <p:cNvPicPr/>
          <p:nvPr/>
        </p:nvPicPr>
        <p:blipFill>
          <a:blip r:embed="rId7">
            <a:extLst>
              <a:ext uri="{28A0092B-C50C-407E-A947-70E740481C1C}">
                <a14:useLocalDpi xmlns:a14="http://schemas.microsoft.com/office/drawing/2010/main" val="0"/>
              </a:ext>
            </a:extLst>
          </a:blip>
          <a:srcRect/>
          <a:stretch>
            <a:fillRect/>
          </a:stretch>
        </p:blipFill>
        <p:spPr bwMode="auto">
          <a:xfrm>
            <a:off x="846332" y="5413199"/>
            <a:ext cx="1858010" cy="890270"/>
          </a:xfrm>
          <a:prstGeom prst="rect">
            <a:avLst/>
          </a:prstGeom>
          <a:noFill/>
          <a:ln>
            <a:noFill/>
          </a:ln>
        </p:spPr>
      </p:pic>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Encre 7">
                <a:extLst>
                  <a:ext uri="{FF2B5EF4-FFF2-40B4-BE49-F238E27FC236}">
                    <a16:creationId xmlns:a16="http://schemas.microsoft.com/office/drawing/2014/main" id="{3D727CD8-F674-7DC1-F661-CF1B6D84D763}"/>
                  </a:ext>
                </a:extLst>
              </p14:cNvPr>
              <p14:cNvContentPartPr/>
              <p14:nvPr/>
            </p14:nvContentPartPr>
            <p14:xfrm>
              <a:off x="-1879760" y="903880"/>
              <a:ext cx="360" cy="360"/>
            </p14:xfrm>
          </p:contentPart>
        </mc:Choice>
        <mc:Fallback xmlns="">
          <p:pic>
            <p:nvPicPr>
              <p:cNvPr id="8" name="Encre 7">
                <a:extLst>
                  <a:ext uri="{FF2B5EF4-FFF2-40B4-BE49-F238E27FC236}">
                    <a16:creationId xmlns:a16="http://schemas.microsoft.com/office/drawing/2014/main" id="{3D727CD8-F674-7DC1-F661-CF1B6D84D763}"/>
                  </a:ext>
                </a:extLst>
              </p:cNvPr>
              <p:cNvPicPr/>
              <p:nvPr/>
            </p:nvPicPr>
            <p:blipFill>
              <a:blip r:embed="rId9"/>
              <a:stretch>
                <a:fillRect/>
              </a:stretch>
            </p:blipFill>
            <p:spPr>
              <a:xfrm>
                <a:off x="-1897400" y="886240"/>
                <a:ext cx="36000" cy="36000"/>
              </a:xfrm>
              <a:prstGeom prst="rect">
                <a:avLst/>
              </a:prstGeom>
            </p:spPr>
          </p:pic>
        </mc:Fallback>
      </mc:AlternateContent>
      <p:pic>
        <p:nvPicPr>
          <p:cNvPr id="10" name="Image 9" descr="Une image contenant texte, capture d’écran, Graphique, Police&#10;&#10;Description générée automatiquement">
            <a:extLst>
              <a:ext uri="{FF2B5EF4-FFF2-40B4-BE49-F238E27FC236}">
                <a16:creationId xmlns:a16="http://schemas.microsoft.com/office/drawing/2014/main" id="{1744D1CE-F22A-6D8F-D583-10246F6F33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5591" y="4249775"/>
            <a:ext cx="2733675" cy="3124200"/>
          </a:xfrm>
          <a:prstGeom prst="rect">
            <a:avLst/>
          </a:prstGeom>
        </p:spPr>
      </p:pic>
      <p:pic>
        <p:nvPicPr>
          <p:cNvPr id="11" name="Picture 2" descr="Thomas Brunner">
            <a:extLst>
              <a:ext uri="{FF2B5EF4-FFF2-40B4-BE49-F238E27FC236}">
                <a16:creationId xmlns:a16="http://schemas.microsoft.com/office/drawing/2014/main" id="{D7640E0A-3D4F-1C78-8C6D-1FE66987335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9435" y="5563619"/>
            <a:ext cx="1684135" cy="48572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2">
            <a:extLst>
              <a:ext uri="{FF2B5EF4-FFF2-40B4-BE49-F238E27FC236}">
                <a16:creationId xmlns:a16="http://schemas.microsoft.com/office/drawing/2014/main" id="{4361134B-4B7E-E9CA-FD4A-F331ACF5D75F}"/>
              </a:ext>
            </a:extLst>
          </p:cNvPr>
          <p:cNvGrpSpPr/>
          <p:nvPr/>
        </p:nvGrpSpPr>
        <p:grpSpPr>
          <a:xfrm>
            <a:off x="418068" y="1484232"/>
            <a:ext cx="10580132" cy="1123993"/>
            <a:chOff x="-6690085" y="-2868994"/>
            <a:chExt cx="8602315" cy="751996"/>
          </a:xfrm>
          <a:solidFill>
            <a:schemeClr val="accent1">
              <a:lumMod val="75000"/>
              <a:alpha val="34902"/>
            </a:schemeClr>
          </a:solidFill>
        </p:grpSpPr>
        <p:sp>
          <p:nvSpPr>
            <p:cNvPr id="5" name="Freeform 13">
              <a:extLst>
                <a:ext uri="{FF2B5EF4-FFF2-40B4-BE49-F238E27FC236}">
                  <a16:creationId xmlns:a16="http://schemas.microsoft.com/office/drawing/2014/main" id="{7F8D1E5F-1860-079A-E53C-F666CF6FC9A1}"/>
                </a:ext>
              </a:extLst>
            </p:cNvPr>
            <p:cNvSpPr/>
            <p:nvPr/>
          </p:nvSpPr>
          <p:spPr>
            <a:xfrm>
              <a:off x="-6690085" y="-2868994"/>
              <a:ext cx="8602315" cy="751996"/>
            </a:xfrm>
            <a:custGeom>
              <a:avLst/>
              <a:gdLst/>
              <a:ahLst/>
              <a:cxnLst/>
              <a:rect l="l" t="t" r="r" b="b"/>
              <a:pathLst>
                <a:path w="8602315" h="751996">
                  <a:moveTo>
                    <a:pt x="8477855" y="751996"/>
                  </a:moveTo>
                  <a:lnTo>
                    <a:pt x="124460" y="751996"/>
                  </a:lnTo>
                  <a:cubicBezTo>
                    <a:pt x="55880" y="751996"/>
                    <a:pt x="0" y="696116"/>
                    <a:pt x="0" y="627536"/>
                  </a:cubicBezTo>
                  <a:lnTo>
                    <a:pt x="0" y="124460"/>
                  </a:lnTo>
                  <a:cubicBezTo>
                    <a:pt x="0" y="55880"/>
                    <a:pt x="55880" y="0"/>
                    <a:pt x="124460" y="0"/>
                  </a:cubicBezTo>
                  <a:lnTo>
                    <a:pt x="8477855" y="0"/>
                  </a:lnTo>
                  <a:cubicBezTo>
                    <a:pt x="8546435" y="0"/>
                    <a:pt x="8602315" y="55880"/>
                    <a:pt x="8602315" y="124460"/>
                  </a:cubicBezTo>
                  <a:lnTo>
                    <a:pt x="8602315" y="627536"/>
                  </a:lnTo>
                  <a:cubicBezTo>
                    <a:pt x="8602315" y="696116"/>
                    <a:pt x="8546435" y="751996"/>
                    <a:pt x="8477855" y="751996"/>
                  </a:cubicBezTo>
                  <a:close/>
                </a:path>
              </a:pathLst>
            </a:custGeom>
            <a:grpFill/>
          </p:spPr>
          <p:txBody>
            <a:bodyPr/>
            <a:lstStyle/>
            <a:p>
              <a:r>
                <a:rPr lang="fr-FR" sz="3200" b="1" i="1" u="none" strike="noStrike" dirty="0" err="1">
                  <a:solidFill>
                    <a:schemeClr val="bg1"/>
                  </a:solidFill>
                  <a:effectLst/>
                </a:rPr>
                <a:t>PRATICA</a:t>
              </a:r>
              <a:r>
                <a:rPr lang="fr-FR" sz="3200" b="1" i="1" u="none" strike="noStrike" baseline="30000" dirty="0" err="1">
                  <a:solidFill>
                    <a:schemeClr val="bg1"/>
                  </a:solidFill>
                  <a:effectLst/>
                </a:rPr>
                <a:t>dr</a:t>
              </a:r>
              <a:r>
                <a:rPr lang="fr-FR" sz="3200" b="1" i="1" u="none" strike="noStrike" baseline="30000" dirty="0">
                  <a:solidFill>
                    <a:schemeClr val="bg1"/>
                  </a:solidFill>
                  <a:effectLst/>
                </a:rPr>
                <a:t> </a:t>
              </a:r>
              <a:r>
                <a:rPr lang="fr-FR" sz="3200" b="1" i="1" u="none" strike="noStrike" dirty="0">
                  <a:solidFill>
                    <a:schemeClr val="bg1"/>
                  </a:solidFill>
                  <a:effectLst/>
                </a:rPr>
                <a:t>: Plateforme web pour favoriser le retour au travail durable après un arrêt maladie</a:t>
              </a:r>
              <a:endParaRPr lang="fr-CA" sz="3200" b="1" i="1" dirty="0">
                <a:solidFill>
                  <a:schemeClr val="bg1"/>
                </a:solidFill>
              </a:endParaRPr>
            </a:p>
            <a:p>
              <a:endParaRPr lang="fr-CA" sz="3200" i="1" dirty="0"/>
            </a:p>
          </p:txBody>
        </p:sp>
      </p:grpSp>
      <p:sp>
        <p:nvSpPr>
          <p:cNvPr id="7" name="Rectangle 6">
            <a:extLst>
              <a:ext uri="{FF2B5EF4-FFF2-40B4-BE49-F238E27FC236}">
                <a16:creationId xmlns:a16="http://schemas.microsoft.com/office/drawing/2014/main" id="{F9E2B991-7BB5-EDDF-95F6-43EE7694E8A4}"/>
              </a:ext>
            </a:extLst>
          </p:cNvPr>
          <p:cNvSpPr/>
          <p:nvPr/>
        </p:nvSpPr>
        <p:spPr>
          <a:xfrm>
            <a:off x="6903719" y="3292636"/>
            <a:ext cx="3749041" cy="17254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9" name="Picture 4" descr="Comité consultatif Personnes handicapées (CCPH) - Québec">
            <a:extLst>
              <a:ext uri="{FF2B5EF4-FFF2-40B4-BE49-F238E27FC236}">
                <a16:creationId xmlns:a16="http://schemas.microsoft.com/office/drawing/2014/main" id="{073D83DA-99D4-D3DD-B160-6B6528C6A9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4199" y="3419438"/>
            <a:ext cx="2878727" cy="14058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B3135BD-5D32-91B7-F8A2-0D744EC5B0ED}"/>
              </a:ext>
            </a:extLst>
          </p:cNvPr>
          <p:cNvSpPr/>
          <p:nvPr/>
        </p:nvSpPr>
        <p:spPr>
          <a:xfrm>
            <a:off x="1600200" y="3419438"/>
            <a:ext cx="3131820" cy="1301152"/>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Marc Corbière, PhD., </a:t>
            </a:r>
            <a:r>
              <a:rPr lang="fr-FR" dirty="0" err="1"/>
              <a:t>c.o</a:t>
            </a:r>
            <a:r>
              <a:rPr lang="fr-FR" dirty="0"/>
              <a:t>.</a:t>
            </a:r>
          </a:p>
        </p:txBody>
      </p:sp>
    </p:spTree>
    <p:extLst>
      <p:ext uri="{BB962C8B-B14F-4D97-AF65-F5344CB8AC3E}">
        <p14:creationId xmlns:p14="http://schemas.microsoft.com/office/powerpoint/2010/main" val="305385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207CD-930A-45E8-4D83-53C819857A72}"/>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1F7443B6-1FCD-BDE4-FDC9-4FC72A5D08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Rectangle 79">
            <a:extLst>
              <a:ext uri="{FF2B5EF4-FFF2-40B4-BE49-F238E27FC236}">
                <a16:creationId xmlns:a16="http://schemas.microsoft.com/office/drawing/2014/main" id="{BE2A23A5-2AC6-454C-BEA9-C23F935B7511}"/>
              </a:ext>
            </a:extLst>
          </p:cNvPr>
          <p:cNvSpPr/>
          <p:nvPr/>
        </p:nvSpPr>
        <p:spPr>
          <a:xfrm>
            <a:off x="-5218" y="0"/>
            <a:ext cx="12197217" cy="685800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pic>
        <p:nvPicPr>
          <p:cNvPr id="185" name="Image 184">
            <a:extLst>
              <a:ext uri="{FF2B5EF4-FFF2-40B4-BE49-F238E27FC236}">
                <a16:creationId xmlns:a16="http://schemas.microsoft.com/office/drawing/2014/main" id="{4C516442-8A5B-AC35-99F8-B5570175D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36"/>
            <a:ext cx="12192000" cy="8125273"/>
          </a:xfrm>
          <a:prstGeom prst="rect">
            <a:avLst/>
          </a:prstGeom>
        </p:spPr>
      </p:pic>
      <p:pic>
        <p:nvPicPr>
          <p:cNvPr id="184" name="Image 183">
            <a:hlinkClick r:id="rId3"/>
            <a:extLst>
              <a:ext uri="{FF2B5EF4-FFF2-40B4-BE49-F238E27FC236}">
                <a16:creationId xmlns:a16="http://schemas.microsoft.com/office/drawing/2014/main" id="{1A2AB7C0-64D0-C49E-E82A-0682E59AB789}"/>
              </a:ext>
            </a:extLst>
          </p:cNvPr>
          <p:cNvPicPr>
            <a:picLocks noChangeAspect="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5598"/>
          <a:stretch/>
        </p:blipFill>
        <p:spPr>
          <a:xfrm>
            <a:off x="5526095" y="1718181"/>
            <a:ext cx="1139810" cy="962025"/>
          </a:xfrm>
          <a:prstGeom prst="rect">
            <a:avLst/>
          </a:prstGeom>
        </p:spPr>
      </p:pic>
      <p:sp>
        <p:nvSpPr>
          <p:cNvPr id="183" name="Rectangle 182">
            <a:extLst>
              <a:ext uri="{FF2B5EF4-FFF2-40B4-BE49-F238E27FC236}">
                <a16:creationId xmlns:a16="http://schemas.microsoft.com/office/drawing/2014/main" id="{14A031BD-278A-C1E5-F640-D725B6EC7CB0}"/>
              </a:ext>
            </a:extLst>
          </p:cNvPr>
          <p:cNvSpPr/>
          <p:nvPr/>
        </p:nvSpPr>
        <p:spPr>
          <a:xfrm>
            <a:off x="-302309" y="601467"/>
            <a:ext cx="12206513" cy="830997"/>
          </a:xfrm>
          <a:prstGeom prst="rect">
            <a:avLst/>
          </a:prstGeom>
        </p:spPr>
        <p:txBody>
          <a:bodyPr wrap="square">
            <a:spAutoFit/>
          </a:bodyPr>
          <a:lstStyle/>
          <a:p>
            <a:pPr algn="ctr"/>
            <a:r>
              <a:rPr lang="fr-CA" sz="4800" dirty="0">
                <a:solidFill>
                  <a:srgbClr val="69BEA3"/>
                </a:solidFill>
                <a:ea typeface="Roboto Medium" panose="02000000000000000000" pitchFamily="2" charset="0"/>
                <a:cs typeface="Roboto Medium" panose="02000000000000000000" pitchFamily="2" charset="0"/>
              </a:rPr>
              <a:t>S</a:t>
            </a:r>
            <a:r>
              <a:rPr lang="fr-CA" sz="4800" dirty="0">
                <a:solidFill>
                  <a:schemeClr val="tx1">
                    <a:lumMod val="50000"/>
                    <a:lumOff val="50000"/>
                  </a:schemeClr>
                </a:solidFill>
                <a:ea typeface="Roboto Medium" panose="02000000000000000000" pitchFamily="2" charset="0"/>
                <a:cs typeface="Roboto Medium" panose="02000000000000000000" pitchFamily="2" charset="0"/>
              </a:rPr>
              <a:t>ante</a:t>
            </a:r>
            <a:r>
              <a:rPr lang="fr-CA" sz="4800" dirty="0">
                <a:solidFill>
                  <a:srgbClr val="D60B52"/>
                </a:solidFill>
                <a:ea typeface="Roboto Medium" panose="02000000000000000000" pitchFamily="2" charset="0"/>
                <a:cs typeface="Roboto Medium" panose="02000000000000000000" pitchFamily="2" charset="0"/>
              </a:rPr>
              <a:t>M</a:t>
            </a:r>
            <a:r>
              <a:rPr lang="fr-CA" sz="4800" dirty="0">
                <a:solidFill>
                  <a:schemeClr val="tx1">
                    <a:lumMod val="50000"/>
                    <a:lumOff val="50000"/>
                  </a:schemeClr>
                </a:solidFill>
                <a:ea typeface="Roboto Medium" panose="02000000000000000000" pitchFamily="2" charset="0"/>
                <a:cs typeface="Roboto Medium" panose="02000000000000000000" pitchFamily="2" charset="0"/>
              </a:rPr>
              <a:t>entale</a:t>
            </a:r>
            <a:r>
              <a:rPr lang="fr-CA" sz="4800" dirty="0">
                <a:solidFill>
                  <a:srgbClr val="F39200"/>
                </a:solidFill>
                <a:ea typeface="Roboto Medium" panose="02000000000000000000" pitchFamily="2" charset="0"/>
                <a:cs typeface="Roboto Medium" panose="02000000000000000000" pitchFamily="2" charset="0"/>
              </a:rPr>
              <a:t>T</a:t>
            </a:r>
            <a:r>
              <a:rPr lang="fr-CA" sz="4800" dirty="0">
                <a:solidFill>
                  <a:schemeClr val="tx1">
                    <a:lumMod val="50000"/>
                    <a:lumOff val="50000"/>
                  </a:schemeClr>
                </a:solidFill>
                <a:ea typeface="Roboto Medium" panose="02000000000000000000" pitchFamily="2" charset="0"/>
                <a:cs typeface="Roboto Medium" panose="02000000000000000000" pitchFamily="2" charset="0"/>
              </a:rPr>
              <a:t>ravail.ca</a:t>
            </a:r>
          </a:p>
        </p:txBody>
      </p:sp>
      <p:sp>
        <p:nvSpPr>
          <p:cNvPr id="3" name="ZoneTexte 2">
            <a:extLst>
              <a:ext uri="{FF2B5EF4-FFF2-40B4-BE49-F238E27FC236}">
                <a16:creationId xmlns:a16="http://schemas.microsoft.com/office/drawing/2014/main" id="{ABB9D256-ECB3-D173-ED90-576E292201B7}"/>
              </a:ext>
            </a:extLst>
          </p:cNvPr>
          <p:cNvSpPr txBox="1"/>
          <p:nvPr/>
        </p:nvSpPr>
        <p:spPr>
          <a:xfrm>
            <a:off x="6829875" y="1687875"/>
            <a:ext cx="5198154" cy="1754326"/>
          </a:xfrm>
          <a:prstGeom prst="rect">
            <a:avLst/>
          </a:prstGeom>
          <a:noFill/>
        </p:spPr>
        <p:txBody>
          <a:bodyPr wrap="none" rtlCol="0">
            <a:spAutoFit/>
          </a:bodyPr>
          <a:lstStyle/>
          <a:p>
            <a:r>
              <a:rPr lang="fr-CA" dirty="0">
                <a:solidFill>
                  <a:schemeClr val="bg2">
                    <a:lumMod val="50000"/>
                  </a:schemeClr>
                </a:solidFill>
                <a:hlinkClick r:id="rId6"/>
              </a:rPr>
              <a:t>corbiere.marc@uqam.ca</a:t>
            </a:r>
            <a:endParaRPr lang="fr-CA" dirty="0">
              <a:solidFill>
                <a:schemeClr val="bg2">
                  <a:lumMod val="50000"/>
                </a:schemeClr>
              </a:solidFill>
            </a:endParaRPr>
          </a:p>
          <a:p>
            <a:r>
              <a:rPr lang="fr-CA" dirty="0">
                <a:solidFill>
                  <a:schemeClr val="bg2">
                    <a:lumMod val="50000"/>
                  </a:schemeClr>
                </a:solidFill>
                <a:hlinkClick r:id="rId7"/>
              </a:rPr>
              <a:t>https://www.santementaletravail.ca/missions-chaire/</a:t>
            </a:r>
            <a:endParaRPr lang="fr-CA" dirty="0">
              <a:solidFill>
                <a:schemeClr val="bg2">
                  <a:lumMod val="50000"/>
                </a:schemeClr>
              </a:solidFill>
            </a:endParaRPr>
          </a:p>
          <a:p>
            <a:r>
              <a:rPr lang="fr-CA" dirty="0">
                <a:solidFill>
                  <a:schemeClr val="bg2">
                    <a:lumMod val="50000"/>
                  </a:schemeClr>
                </a:solidFill>
                <a:hlinkClick r:id="rId8"/>
              </a:rPr>
              <a:t>https://copratique.santementaletravail.ca/</a:t>
            </a:r>
            <a:endParaRPr lang="fr-CA" dirty="0">
              <a:solidFill>
                <a:schemeClr val="bg2">
                  <a:lumMod val="50000"/>
                </a:schemeClr>
              </a:solidFill>
            </a:endParaRPr>
          </a:p>
          <a:p>
            <a:endParaRPr lang="fr-CA" dirty="0">
              <a:solidFill>
                <a:schemeClr val="bg2">
                  <a:lumMod val="50000"/>
                </a:schemeClr>
              </a:solidFill>
            </a:endParaRPr>
          </a:p>
          <a:p>
            <a:endParaRPr lang="fr-CA" dirty="0">
              <a:solidFill>
                <a:schemeClr val="bg2">
                  <a:lumMod val="50000"/>
                </a:schemeClr>
              </a:solidFill>
            </a:endParaRPr>
          </a:p>
          <a:p>
            <a:endParaRPr lang="fr-CA" dirty="0">
              <a:solidFill>
                <a:schemeClr val="bg2">
                  <a:lumMod val="50000"/>
                </a:schemeClr>
              </a:solidFill>
            </a:endParaRPr>
          </a:p>
        </p:txBody>
      </p:sp>
      <p:sp>
        <p:nvSpPr>
          <p:cNvPr id="2" name="Rectangle 1">
            <a:extLst>
              <a:ext uri="{FF2B5EF4-FFF2-40B4-BE49-F238E27FC236}">
                <a16:creationId xmlns:a16="http://schemas.microsoft.com/office/drawing/2014/main" id="{275E9FA2-64D6-6140-983B-30B7A95BDF82}"/>
              </a:ext>
            </a:extLst>
          </p:cNvPr>
          <p:cNvSpPr/>
          <p:nvPr/>
        </p:nvSpPr>
        <p:spPr>
          <a:xfrm>
            <a:off x="114300" y="1370104"/>
            <a:ext cx="5356226" cy="1906496"/>
          </a:xfrm>
          <a:prstGeom prst="rect">
            <a:avLst/>
          </a:prstGeom>
          <a:solidFill>
            <a:srgbClr val="FFFFFF">
              <a:alpha val="23137"/>
            </a:srgbClr>
          </a:solidFill>
          <a:ln w="571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CA" dirty="0">
                <a:solidFill>
                  <a:schemeClr val="tx1"/>
                </a:solidFill>
              </a:rPr>
              <a:t>Colloque </a:t>
            </a:r>
            <a:r>
              <a:rPr lang="fr-CA" b="1" dirty="0">
                <a:solidFill>
                  <a:schemeClr val="tx1"/>
                </a:solidFill>
              </a:rPr>
              <a:t>Recherche pour la santé mentale au Québec </a:t>
            </a:r>
          </a:p>
          <a:p>
            <a:pPr algn="ctr"/>
            <a:r>
              <a:rPr lang="fr-CA" b="1" dirty="0">
                <a:solidFill>
                  <a:srgbClr val="D60B52"/>
                </a:solidFill>
              </a:rPr>
              <a:t>12-13 juin 2025 (campus MIL, UdeM)</a:t>
            </a:r>
            <a:endParaRPr lang="fr-CA" dirty="0">
              <a:solidFill>
                <a:schemeClr val="tx1"/>
              </a:solidFill>
            </a:endParaRPr>
          </a:p>
          <a:p>
            <a:pPr algn="ctr"/>
            <a:endParaRPr lang="fr-CA" dirty="0">
              <a:solidFill>
                <a:schemeClr val="tx1"/>
              </a:solidFill>
            </a:endParaRPr>
          </a:p>
        </p:txBody>
      </p:sp>
    </p:spTree>
    <p:extLst>
      <p:ext uri="{BB962C8B-B14F-4D97-AF65-F5344CB8AC3E}">
        <p14:creationId xmlns:p14="http://schemas.microsoft.com/office/powerpoint/2010/main" val="25110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500"/>
                                        <p:tgtEl>
                                          <p:spTgt spid="18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7BC53-3539-FBBB-C366-8189D28CA1D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815FA1-7E82-651A-536E-2987F3A54B27}"/>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795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Rectangle 79"/>
          <p:cNvSpPr/>
          <p:nvPr/>
        </p:nvSpPr>
        <p:spPr>
          <a:xfrm>
            <a:off x="0" y="3182"/>
            <a:ext cx="12263441"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2000" dirty="0"/>
          </a:p>
          <a:p>
            <a:endParaRPr lang="fr-CA" sz="2000" dirty="0"/>
          </a:p>
          <a:p>
            <a:endParaRPr lang="fr-CA" sz="2000" dirty="0"/>
          </a:p>
          <a:p>
            <a:endParaRPr lang="fr-CA" sz="2000" dirty="0"/>
          </a:p>
          <a:p>
            <a:endParaRPr lang="fr-CA" sz="2000" dirty="0"/>
          </a:p>
        </p:txBody>
      </p:sp>
      <p:pic>
        <p:nvPicPr>
          <p:cNvPr id="42" name="Imag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sp>
        <p:nvSpPr>
          <p:cNvPr id="10" name="Rectangle 9">
            <a:extLst>
              <a:ext uri="{FF2B5EF4-FFF2-40B4-BE49-F238E27FC236}">
                <a16:creationId xmlns:a16="http://schemas.microsoft.com/office/drawing/2014/main" id="{B38E14B9-863F-432D-8778-D79EBA51DC09}"/>
              </a:ext>
            </a:extLst>
          </p:cNvPr>
          <p:cNvSpPr/>
          <p:nvPr/>
        </p:nvSpPr>
        <p:spPr>
          <a:xfrm>
            <a:off x="165293" y="973051"/>
            <a:ext cx="11932973" cy="5293757"/>
          </a:xfrm>
          <a:prstGeom prst="rect">
            <a:avLst/>
          </a:prstGeom>
        </p:spPr>
        <p:txBody>
          <a:bodyPr wrap="square">
            <a:spAutoFit/>
          </a:bodyPr>
          <a:lstStyle/>
          <a:p>
            <a:pPr marL="285750" indent="-285750">
              <a:buFontTx/>
              <a:buChar char="-"/>
            </a:pPr>
            <a:r>
              <a:rPr lang="fr-CA" b="1" dirty="0">
                <a:solidFill>
                  <a:schemeClr val="bg1"/>
                </a:solidFill>
              </a:rPr>
              <a:t>L’objectif premier du CORAT est de coordonner, planifier et favoriser un RAT pérenne des travailleurs en arrêt maladie.</a:t>
            </a:r>
          </a:p>
          <a:p>
            <a:pPr marL="285750" indent="-285750">
              <a:buFontTx/>
              <a:buChar char="-"/>
            </a:pPr>
            <a:endParaRPr lang="fr-CA" b="1" dirty="0">
              <a:solidFill>
                <a:schemeClr val="bg1"/>
              </a:solidFill>
            </a:endParaRPr>
          </a:p>
          <a:p>
            <a:pPr marL="285750" indent="-285750">
              <a:buFontTx/>
              <a:buChar char="-"/>
            </a:pPr>
            <a:r>
              <a:rPr lang="fr-CA" b="1" dirty="0">
                <a:solidFill>
                  <a:schemeClr val="bg1"/>
                </a:solidFill>
              </a:rPr>
              <a:t>Le CORAT est une ressource humaine centrale pour aider les travailleurs à naviguer dans le processus de RAT.</a:t>
            </a:r>
          </a:p>
          <a:p>
            <a:pPr marL="285750" indent="-285750">
              <a:buFontTx/>
              <a:buChar char="-"/>
            </a:pPr>
            <a:endParaRPr lang="fr-CA" b="1" dirty="0">
              <a:solidFill>
                <a:schemeClr val="bg1"/>
              </a:solidFill>
            </a:endParaRPr>
          </a:p>
          <a:p>
            <a:pPr marL="285750" indent="-285750">
              <a:buFontTx/>
              <a:buChar char="-"/>
            </a:pPr>
            <a:r>
              <a:rPr lang="fr-CA" b="1" dirty="0">
                <a:solidFill>
                  <a:schemeClr val="bg1"/>
                </a:solidFill>
              </a:rPr>
              <a:t>La formation du CORAT varie considérablement d’un milieu à un autre, d’un pays à un autre. Les formations peuvent être offertes au sein de plusieurs disciplines comme l’ergothérapie, les soins infirmiers, la physiothérapie, la réadaptation professionnelle, l'ergonomie, la gestion de cas et la psychologie du travail.</a:t>
            </a:r>
          </a:p>
          <a:p>
            <a:pPr marL="285750" indent="-285750">
              <a:buFontTx/>
              <a:buChar char="-"/>
            </a:pPr>
            <a:endParaRPr lang="fr-CA" b="1" dirty="0">
              <a:solidFill>
                <a:schemeClr val="bg1"/>
              </a:solidFill>
            </a:endParaRPr>
          </a:p>
          <a:p>
            <a:pPr marL="285750" indent="-285750">
              <a:buFontTx/>
              <a:buChar char="-"/>
            </a:pPr>
            <a:r>
              <a:rPr lang="fr-CA" b="1" dirty="0">
                <a:solidFill>
                  <a:schemeClr val="bg1"/>
                </a:solidFill>
              </a:rPr>
              <a:t>Ces professionnels peuvent porter différents titres, tels que coordinateur de RAT, conseiller en RAT, conseiller en réadaptation professionnelle, conseiller en invalidité.</a:t>
            </a:r>
          </a:p>
          <a:p>
            <a:pPr marL="285750" indent="-285750">
              <a:buFontTx/>
              <a:buChar char="-"/>
            </a:pPr>
            <a:endParaRPr lang="fr-CA" b="1" dirty="0">
              <a:solidFill>
                <a:schemeClr val="bg1"/>
              </a:solidFill>
            </a:endParaRPr>
          </a:p>
          <a:p>
            <a:pPr marL="285750" indent="-285750">
              <a:buFontTx/>
              <a:buChar char="-"/>
            </a:pPr>
            <a:r>
              <a:rPr lang="fr-CA" b="1" dirty="0">
                <a:solidFill>
                  <a:schemeClr val="bg1"/>
                </a:solidFill>
              </a:rPr>
              <a:t>Plusieurs domaines de compétences: l'évaluation ergonomique et du milieu de travail, l'entretien clinique, la médiation sur le lieu de travail, les connaissances juridiques inhérentes à la notion d’incapacité au travail, les divers types de condition médicale.</a:t>
            </a:r>
          </a:p>
          <a:p>
            <a:pPr marL="285750" indent="-285750">
              <a:buFontTx/>
              <a:buChar char="-"/>
            </a:pPr>
            <a:endParaRPr lang="fr-CA" b="1" dirty="0">
              <a:solidFill>
                <a:schemeClr val="bg1"/>
              </a:solidFill>
            </a:endParaRPr>
          </a:p>
          <a:p>
            <a:pPr marL="285750" indent="-285750">
              <a:buFontTx/>
              <a:buChar char="-"/>
            </a:pPr>
            <a:r>
              <a:rPr lang="fr-CA" b="1" dirty="0">
                <a:solidFill>
                  <a:schemeClr val="bg1"/>
                </a:solidFill>
              </a:rPr>
              <a:t>Le CORAT est responsable d'évaluer le fonctionnement de l'employé tout en explorant les obstacles au RAT et les ressources disponibles pour élaborer un plan de RAT. </a:t>
            </a:r>
          </a:p>
          <a:p>
            <a:pPr marL="285750" indent="-285750">
              <a:buFontTx/>
              <a:buChar char="-"/>
            </a:pPr>
            <a:endParaRPr lang="fr-CA" b="1" dirty="0">
              <a:solidFill>
                <a:schemeClr val="bg1"/>
              </a:solidFill>
            </a:endParaRPr>
          </a:p>
          <a:p>
            <a:pPr marL="285750" indent="-285750">
              <a:buFontTx/>
              <a:buChar char="-"/>
            </a:pPr>
            <a:endParaRPr lang="fr-CA" sz="1400" b="1" dirty="0">
              <a:solidFill>
                <a:schemeClr val="bg1"/>
              </a:solidFill>
            </a:endParaRPr>
          </a:p>
        </p:txBody>
      </p:sp>
      <p:sp>
        <p:nvSpPr>
          <p:cNvPr id="11" name="Rectangle 21">
            <a:extLst>
              <a:ext uri="{FF2B5EF4-FFF2-40B4-BE49-F238E27FC236}">
                <a16:creationId xmlns:a16="http://schemas.microsoft.com/office/drawing/2014/main" id="{5AE76F5C-F425-4DE9-8850-A64F7E5E4F24}"/>
              </a:ext>
            </a:extLst>
          </p:cNvPr>
          <p:cNvSpPr>
            <a:spLocks noChangeArrowheads="1"/>
          </p:cNvSpPr>
          <p:nvPr/>
        </p:nvSpPr>
        <p:spPr bwMode="auto">
          <a:xfrm>
            <a:off x="7125179" y="6521594"/>
            <a:ext cx="64661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eaLnBrk="0" hangingPunct="0">
              <a:buClr>
                <a:schemeClr val="bg2"/>
              </a:buClr>
            </a:pPr>
            <a:r>
              <a:rPr lang="fr-CA" sz="1200" dirty="0" err="1">
                <a:solidFill>
                  <a:schemeClr val="bg1"/>
                </a:solidFill>
                <a:latin typeface="Agency FB" panose="020B0503020202020204" pitchFamily="34" charset="0"/>
              </a:rPr>
              <a:t>Bohatko</a:t>
            </a:r>
            <a:r>
              <a:rPr lang="fr-CA" sz="1200" dirty="0">
                <a:solidFill>
                  <a:schemeClr val="bg1"/>
                </a:solidFill>
                <a:latin typeface="Agency FB" panose="020B0503020202020204" pitchFamily="34" charset="0"/>
              </a:rPr>
              <a:t>-Naismith et al. (2015); </a:t>
            </a:r>
            <a:r>
              <a:rPr lang="en-CA" sz="1200" dirty="0">
                <a:solidFill>
                  <a:schemeClr val="bg1"/>
                </a:solidFill>
                <a:latin typeface="Agency FB" panose="020B0503020202020204" pitchFamily="34" charset="0"/>
                <a:ea typeface="Segoe UI" panose="020B0502040204020203" pitchFamily="34" charset="0"/>
                <a:cs typeface="Segoe UI" panose="020B0502040204020203" pitchFamily="34" charset="0"/>
              </a:rPr>
              <a:t>Corbière et al., (2020; 2021);</a:t>
            </a:r>
            <a:r>
              <a:rPr lang="fr-CA" sz="1200" dirty="0">
                <a:solidFill>
                  <a:schemeClr val="bg1"/>
                </a:solidFill>
                <a:latin typeface="Agency FB" panose="020B0503020202020204" pitchFamily="34" charset="0"/>
              </a:rPr>
              <a:t> MacEachen et al.(2020)</a:t>
            </a:r>
            <a:r>
              <a:rPr lang="en-CA" sz="1200" dirty="0">
                <a:solidFill>
                  <a:schemeClr val="bg1"/>
                </a:solidFill>
                <a:latin typeface="Agency FB" panose="020B0503020202020204" pitchFamily="34" charset="0"/>
                <a:ea typeface="Segoe UI" panose="020B0502040204020203" pitchFamily="34" charset="0"/>
                <a:cs typeface="Segoe UI" panose="020B0502040204020203" pitchFamily="34" charset="0"/>
              </a:rPr>
              <a:t>; Shaw et al. (2008) </a:t>
            </a:r>
            <a:endParaRPr kumimoji="1" lang="en-CA" sz="1200" dirty="0">
              <a:solidFill>
                <a:schemeClr val="bg1"/>
              </a:solidFill>
              <a:latin typeface="Agency FB" panose="020B0503020202020204" pitchFamily="34" charset="0"/>
              <a:ea typeface="Segoe UI" panose="020B0502040204020203" pitchFamily="34" charset="0"/>
              <a:cs typeface="Segoe UI" panose="020B0502040204020203" pitchFamily="34" charset="0"/>
            </a:endParaRPr>
          </a:p>
        </p:txBody>
      </p:sp>
      <p:graphicFrame>
        <p:nvGraphicFramePr>
          <p:cNvPr id="7" name="Plan filigrane">
            <a:extLst>
              <a:ext uri="{FF2B5EF4-FFF2-40B4-BE49-F238E27FC236}">
                <a16:creationId xmlns:a16="http://schemas.microsoft.com/office/drawing/2014/main" id="{D58144EB-17F0-4BCB-DCC7-0F53B78072D0}"/>
              </a:ext>
            </a:extLst>
          </p:cNvPr>
          <p:cNvGraphicFramePr>
            <a:graphicFrameLocks noGrp="1"/>
          </p:cNvGraphicFramePr>
          <p:nvPr>
            <p:extLst>
              <p:ext uri="{D42A27DB-BD31-4B8C-83A1-F6EECF244321}">
                <p14:modId xmlns:p14="http://schemas.microsoft.com/office/powerpoint/2010/main" val="391798232"/>
              </p:ext>
            </p:extLst>
          </p:nvPr>
        </p:nvGraphicFramePr>
        <p:xfrm>
          <a:off x="2109085" y="-118631"/>
          <a:ext cx="8012831" cy="981633"/>
        </p:xfrm>
        <a:graphic>
          <a:graphicData uri="http://schemas.openxmlformats.org/drawingml/2006/table">
            <a:tbl>
              <a:tblPr firstRow="1" bandRow="1">
                <a:tableStyleId>{5C22544A-7EE6-4342-B048-85BDC9FD1C3A}</a:tableStyleId>
              </a:tblPr>
              <a:tblGrid>
                <a:gridCol w="8012831">
                  <a:extLst>
                    <a:ext uri="{9D8B030D-6E8A-4147-A177-3AD203B41FA5}">
                      <a16:colId xmlns:a16="http://schemas.microsoft.com/office/drawing/2014/main" val="20000"/>
                    </a:ext>
                  </a:extLst>
                </a:gridCol>
              </a:tblGrid>
              <a:tr h="981633">
                <a:tc>
                  <a:txBody>
                    <a:bodyPr/>
                    <a:lstStyle/>
                    <a:p>
                      <a:pPr algn="ctr"/>
                      <a:r>
                        <a:rPr lang="fr-CA" sz="3200" b="1" dirty="0">
                          <a:solidFill>
                            <a:schemeClr val="bg1"/>
                          </a:solidFill>
                          <a:latin typeface="+mn-lt"/>
                          <a:ea typeface="Roboto Medium" panose="02000000000000000000" pitchFamily="2" charset="0"/>
                          <a:cs typeface="Roboto Medium" panose="02000000000000000000" pitchFamily="2" charset="0"/>
                        </a:rPr>
                        <a:t>Quel est le rôle du CORAT?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393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ABA7A7"/>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2" end="2"/>
                                            </p:txEl>
                                          </p:spTgt>
                                        </p:tgtEl>
                                        <p:attrNameLst>
                                          <p:attrName>ppt_c</p:attrName>
                                        </p:attrNameLst>
                                      </p:cBhvr>
                                      <p:to>
                                        <a:srgbClr val="ABA7A7"/>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4" end="4"/>
                                            </p:txEl>
                                          </p:spTgt>
                                        </p:tgtEl>
                                        <p:attrNameLst>
                                          <p:attrName>ppt_c</p:attrName>
                                        </p:attrNameLst>
                                      </p:cBhvr>
                                      <p:to>
                                        <a:srgbClr val="ABA7A7"/>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Rectangle 79"/>
          <p:cNvSpPr/>
          <p:nvPr/>
        </p:nvSpPr>
        <p:spPr>
          <a:xfrm>
            <a:off x="0" y="-18277"/>
            <a:ext cx="12263441"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2000" dirty="0"/>
          </a:p>
          <a:p>
            <a:endParaRPr lang="fr-CA" sz="2000" dirty="0"/>
          </a:p>
          <a:p>
            <a:endParaRPr lang="fr-CA" sz="2000" dirty="0"/>
          </a:p>
          <a:p>
            <a:endParaRPr lang="fr-CA" sz="2000" dirty="0"/>
          </a:p>
          <a:p>
            <a:endParaRPr lang="fr-CA" sz="2000" dirty="0"/>
          </a:p>
        </p:txBody>
      </p:sp>
      <p:pic>
        <p:nvPicPr>
          <p:cNvPr id="42" name="Imag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graphicFrame>
        <p:nvGraphicFramePr>
          <p:cNvPr id="3" name="Plan filigrane">
            <a:extLst>
              <a:ext uri="{FF2B5EF4-FFF2-40B4-BE49-F238E27FC236}">
                <a16:creationId xmlns:a16="http://schemas.microsoft.com/office/drawing/2014/main" id="{0C0F0852-5B19-F930-63D8-51E9D376E539}"/>
              </a:ext>
            </a:extLst>
          </p:cNvPr>
          <p:cNvGraphicFramePr>
            <a:graphicFrameLocks noGrp="1"/>
          </p:cNvGraphicFramePr>
          <p:nvPr/>
        </p:nvGraphicFramePr>
        <p:xfrm>
          <a:off x="2170525" y="1077092"/>
          <a:ext cx="7896224" cy="2020388"/>
        </p:xfrm>
        <a:graphic>
          <a:graphicData uri="http://schemas.openxmlformats.org/drawingml/2006/table">
            <a:tbl>
              <a:tblPr firstRow="1" bandRow="1">
                <a:tableStyleId>{5C22544A-7EE6-4342-B048-85BDC9FD1C3A}</a:tableStyleId>
              </a:tblPr>
              <a:tblGrid>
                <a:gridCol w="7896224">
                  <a:extLst>
                    <a:ext uri="{9D8B030D-6E8A-4147-A177-3AD203B41FA5}">
                      <a16:colId xmlns:a16="http://schemas.microsoft.com/office/drawing/2014/main" val="20000"/>
                    </a:ext>
                  </a:extLst>
                </a:gridCol>
              </a:tblGrid>
              <a:tr h="20203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800" b="1" i="1"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i="1" kern="1200" dirty="0">
                          <a:solidFill>
                            <a:schemeClr val="accent4">
                              <a:lumMod val="40000"/>
                              <a:lumOff val="60000"/>
                            </a:schemeClr>
                          </a:solidFill>
                          <a:effectLst/>
                          <a:latin typeface="+mn-lt"/>
                          <a:ea typeface="+mn-ea"/>
                          <a:cs typeface="+mn-cs"/>
                        </a:rPr>
                        <a:t>« Moi ce que j’entends aujourd’hui c’est une espèce de méconnaissance, on est des solitudes. Des solitudes où d’un côté il y a des docteurs et de l’autre le monde du travail. Et puis finalement, il n’y a pas de points de jonction. » </a:t>
                      </a:r>
                      <a:r>
                        <a:rPr lang="fr-CA" sz="1800" b="1" i="1" kern="1200" dirty="0">
                          <a:solidFill>
                            <a:schemeClr val="bg1"/>
                          </a:solidFill>
                          <a:effectLst/>
                          <a:latin typeface="+mn-lt"/>
                          <a:ea typeface="+mn-ea"/>
                          <a:cs typeface="+mn-cs"/>
                        </a:rPr>
                        <a:t>(Psychiatre A1)</a:t>
                      </a:r>
                      <a:endParaRPr lang="fr-CA" sz="1800" b="1" kern="1200" dirty="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800" b="1" i="1" kern="1200" dirty="0">
                        <a:solidFill>
                          <a:schemeClr val="accent4">
                            <a:lumMod val="40000"/>
                            <a:lumOff val="60000"/>
                          </a:schemeClr>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50000"/>
                        <a:lumOff val="50000"/>
                        <a:alpha val="54000"/>
                      </a:schemeClr>
                    </a:solidFill>
                  </a:tcPr>
                </a:tc>
                <a:extLst>
                  <a:ext uri="{0D108BD9-81ED-4DB2-BD59-A6C34878D82A}">
                    <a16:rowId xmlns:a16="http://schemas.microsoft.com/office/drawing/2014/main" val="10000"/>
                  </a:ext>
                </a:extLst>
              </a:tr>
            </a:tbl>
          </a:graphicData>
        </a:graphic>
      </p:graphicFrame>
      <p:sp>
        <p:nvSpPr>
          <p:cNvPr id="2" name="ZoneTexte 1">
            <a:extLst>
              <a:ext uri="{FF2B5EF4-FFF2-40B4-BE49-F238E27FC236}">
                <a16:creationId xmlns:a16="http://schemas.microsoft.com/office/drawing/2014/main" id="{A4621554-72BA-B912-CF55-ABE0A2943895}"/>
              </a:ext>
            </a:extLst>
          </p:cNvPr>
          <p:cNvSpPr txBox="1"/>
          <p:nvPr/>
        </p:nvSpPr>
        <p:spPr>
          <a:xfrm>
            <a:off x="3459281" y="6403205"/>
            <a:ext cx="8722717" cy="261610"/>
          </a:xfrm>
          <a:prstGeom prst="rect">
            <a:avLst/>
          </a:prstGeom>
          <a:noFill/>
        </p:spPr>
        <p:txBody>
          <a:bodyPr wrap="square" rtlCol="0">
            <a:spAutoFit/>
          </a:bodyPr>
          <a:lstStyle/>
          <a:p>
            <a:pPr algn="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Boileau-Falardeau, Turcotte, &amp; Corbière (2024)</a:t>
            </a:r>
          </a:p>
        </p:txBody>
      </p:sp>
      <p:graphicFrame>
        <p:nvGraphicFramePr>
          <p:cNvPr id="4" name="Plan filigrane">
            <a:extLst>
              <a:ext uri="{FF2B5EF4-FFF2-40B4-BE49-F238E27FC236}">
                <a16:creationId xmlns:a16="http://schemas.microsoft.com/office/drawing/2014/main" id="{3D6D754E-E635-1827-1D45-19FA12016016}"/>
              </a:ext>
            </a:extLst>
          </p:cNvPr>
          <p:cNvGraphicFramePr>
            <a:graphicFrameLocks noGrp="1"/>
          </p:cNvGraphicFramePr>
          <p:nvPr/>
        </p:nvGraphicFramePr>
        <p:xfrm>
          <a:off x="2183608" y="3429000"/>
          <a:ext cx="7896224" cy="2211637"/>
        </p:xfrm>
        <a:graphic>
          <a:graphicData uri="http://schemas.openxmlformats.org/drawingml/2006/table">
            <a:tbl>
              <a:tblPr firstRow="1" bandRow="1">
                <a:tableStyleId>{5C22544A-7EE6-4342-B048-85BDC9FD1C3A}</a:tableStyleId>
              </a:tblPr>
              <a:tblGrid>
                <a:gridCol w="7896224">
                  <a:extLst>
                    <a:ext uri="{9D8B030D-6E8A-4147-A177-3AD203B41FA5}">
                      <a16:colId xmlns:a16="http://schemas.microsoft.com/office/drawing/2014/main" val="20000"/>
                    </a:ext>
                  </a:extLst>
                </a:gridCol>
              </a:tblGrid>
              <a:tr h="2211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800" b="1" i="1" kern="1200" dirty="0">
                        <a:solidFill>
                          <a:schemeClr val="accent4">
                            <a:lumMod val="40000"/>
                            <a:lumOff val="60000"/>
                          </a:schemeClr>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i="1" kern="1200" dirty="0">
                          <a:solidFill>
                            <a:schemeClr val="accent4">
                              <a:lumMod val="40000"/>
                              <a:lumOff val="60000"/>
                            </a:schemeClr>
                          </a:solidFill>
                          <a:effectLst/>
                          <a:latin typeface="+mn-lt"/>
                          <a:ea typeface="+mn-ea"/>
                          <a:cs typeface="+mn-cs"/>
                        </a:rPr>
                        <a:t>« C'est comme si on est dans un sous-marin et on a juste « une bébelle » qui regarde en haut avec un petit œil, alors que ceux qui sont dans un vrai kayak, ils voient tout! Mais, nous dans le bureau, on est dans le sous-marin! Moi je me sens de même! » </a:t>
                      </a:r>
                      <a:r>
                        <a:rPr lang="fr-CA" sz="1800" b="1" i="1" kern="1200" dirty="0">
                          <a:solidFill>
                            <a:schemeClr val="bg1"/>
                          </a:solidFill>
                          <a:effectLst/>
                          <a:latin typeface="+mn-lt"/>
                          <a:ea typeface="+mn-ea"/>
                          <a:cs typeface="+mn-cs"/>
                        </a:rPr>
                        <a:t>(Médecin de famille C2)</a:t>
                      </a:r>
                      <a:endParaRPr lang="fr-CA" sz="1800" b="1" kern="1200" dirty="0">
                        <a:solidFill>
                          <a:schemeClr val="bg1"/>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50000"/>
                        <a:lumOff val="50000"/>
                        <a:alpha val="54000"/>
                      </a:schemeClr>
                    </a:solidFill>
                  </a:tcPr>
                </a:tc>
                <a:extLst>
                  <a:ext uri="{0D108BD9-81ED-4DB2-BD59-A6C34878D82A}">
                    <a16:rowId xmlns:a16="http://schemas.microsoft.com/office/drawing/2014/main" val="10000"/>
                  </a:ext>
                </a:extLst>
              </a:tr>
            </a:tbl>
          </a:graphicData>
        </a:graphic>
      </p:graphicFrame>
      <p:graphicFrame>
        <p:nvGraphicFramePr>
          <p:cNvPr id="5" name="Plan filigrane">
            <a:extLst>
              <a:ext uri="{FF2B5EF4-FFF2-40B4-BE49-F238E27FC236}">
                <a16:creationId xmlns:a16="http://schemas.microsoft.com/office/drawing/2014/main" id="{B35327F6-B2EC-6BCB-02C1-A19DBD0A65B8}"/>
              </a:ext>
            </a:extLst>
          </p:cNvPr>
          <p:cNvGraphicFramePr>
            <a:graphicFrameLocks noGrp="1"/>
          </p:cNvGraphicFramePr>
          <p:nvPr>
            <p:extLst>
              <p:ext uri="{D42A27DB-BD31-4B8C-83A1-F6EECF244321}">
                <p14:modId xmlns:p14="http://schemas.microsoft.com/office/powerpoint/2010/main" val="1989771656"/>
              </p:ext>
            </p:extLst>
          </p:nvPr>
        </p:nvGraphicFramePr>
        <p:xfrm>
          <a:off x="1461155" y="-70763"/>
          <a:ext cx="9144000" cy="981633"/>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981633">
                <a:tc>
                  <a:txBody>
                    <a:bodyPr/>
                    <a:lstStyle/>
                    <a:p>
                      <a:pPr algn="ctr"/>
                      <a:r>
                        <a:rPr lang="fr-CA" sz="3200" b="1" dirty="0">
                          <a:solidFill>
                            <a:schemeClr val="bg1"/>
                          </a:solidFill>
                          <a:ea typeface="Segoe UI" panose="020B0502040204020203" pitchFamily="34" charset="0"/>
                          <a:cs typeface="Segoe UI" panose="020B0502040204020203" pitchFamily="34" charset="0"/>
                        </a:rPr>
                        <a:t>La CORAT, pourquoi est-elle nécessaire?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720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32" y="-13429"/>
            <a:ext cx="12192000" cy="8125273"/>
          </a:xfrm>
          <a:prstGeom prst="rect">
            <a:avLst/>
          </a:prstGeom>
        </p:spPr>
      </p:pic>
      <p:sp>
        <p:nvSpPr>
          <p:cNvPr id="80" name="Rectangle 79"/>
          <p:cNvSpPr/>
          <p:nvPr/>
        </p:nvSpPr>
        <p:spPr>
          <a:xfrm>
            <a:off x="-4594" y="0"/>
            <a:ext cx="12274179"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sp>
        <p:nvSpPr>
          <p:cNvPr id="7" name="Espace réservé du contenu 2"/>
          <p:cNvSpPr txBox="1">
            <a:spLocks/>
          </p:cNvSpPr>
          <p:nvPr/>
        </p:nvSpPr>
        <p:spPr bwMode="auto">
          <a:xfrm>
            <a:off x="-444715" y="399393"/>
            <a:ext cx="12624683" cy="470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2" algn="just">
              <a:spcBef>
                <a:spcPct val="20000"/>
              </a:spcBef>
              <a:buClr>
                <a:schemeClr val="accent6"/>
              </a:buClr>
              <a:buSzPct val="100000"/>
              <a:defRPr/>
            </a:pPr>
            <a:endParaRPr lang="fr-FR" sz="2000" dirty="0">
              <a:latin typeface="+mn-lt"/>
              <a:ea typeface="Segoe UI" panose="020B0502040204020203" pitchFamily="34" charset="0"/>
              <a:cs typeface="Segoe UI" panose="020B0502040204020203" pitchFamily="34" charset="0"/>
            </a:endParaRPr>
          </a:p>
          <a:p>
            <a:pPr marL="1014413" lvl="1" indent="-271463">
              <a:spcBef>
                <a:spcPts val="1800"/>
              </a:spcBef>
              <a:buClr>
                <a:schemeClr val="accent6"/>
              </a:buClr>
              <a:buSzPct val="95000"/>
              <a:buFont typeface="Wingdings" pitchFamily="2" charset="2"/>
              <a:buChar char="§"/>
              <a:defRPr/>
            </a:pPr>
            <a:endParaRPr lang="fr-CA" b="1" dirty="0">
              <a:latin typeface="+mn-lt"/>
              <a:ea typeface="Segoe UI" panose="020B0502040204020203" pitchFamily="34" charset="0"/>
              <a:cs typeface="Segoe UI" panose="020B0502040204020203" pitchFamily="34" charset="0"/>
            </a:endParaRPr>
          </a:p>
          <a:p>
            <a:pPr marL="1014413" lvl="1" indent="-271463">
              <a:spcBef>
                <a:spcPts val="1800"/>
              </a:spcBef>
              <a:buClr>
                <a:schemeClr val="accent6"/>
              </a:buClr>
              <a:buSzPct val="95000"/>
              <a:buFont typeface="Wingdings" pitchFamily="2" charset="2"/>
              <a:buChar char="§"/>
              <a:defRPr/>
            </a:pPr>
            <a:r>
              <a:rPr lang="en-US" b="1" dirty="0">
                <a:solidFill>
                  <a:schemeClr val="bg1"/>
                </a:solidFill>
                <a:latin typeface="+mn-lt"/>
                <a:ea typeface="Segoe UI" panose="020B0502040204020203" pitchFamily="34" charset="0"/>
                <a:cs typeface="Segoe UI" panose="020B0502040204020203" pitchFamily="34" charset="0"/>
              </a:rPr>
              <a:t>Environ 40% des absences du travail </a:t>
            </a:r>
            <a:r>
              <a:rPr lang="en-US" b="1" dirty="0" err="1">
                <a:solidFill>
                  <a:schemeClr val="bg1"/>
                </a:solidFill>
                <a:latin typeface="+mn-lt"/>
                <a:ea typeface="Segoe UI" panose="020B0502040204020203" pitchFamily="34" charset="0"/>
                <a:cs typeface="Segoe UI" panose="020B0502040204020203" pitchFamily="34" charset="0"/>
              </a:rPr>
              <a:t>sont</a:t>
            </a:r>
            <a:r>
              <a:rPr lang="en-US" b="1" dirty="0">
                <a:solidFill>
                  <a:schemeClr val="bg1"/>
                </a:solidFill>
                <a:latin typeface="+mn-lt"/>
                <a:ea typeface="Segoe UI" panose="020B0502040204020203" pitchFamily="34" charset="0"/>
                <a:cs typeface="Segoe UI" panose="020B0502040204020203" pitchFamily="34" charset="0"/>
              </a:rPr>
              <a:t> </a:t>
            </a:r>
            <a:r>
              <a:rPr lang="en-US" b="1" dirty="0" err="1">
                <a:solidFill>
                  <a:schemeClr val="bg1"/>
                </a:solidFill>
                <a:latin typeface="+mn-lt"/>
                <a:ea typeface="Segoe UI" panose="020B0502040204020203" pitchFamily="34" charset="0"/>
                <a:cs typeface="Segoe UI" panose="020B0502040204020203" pitchFamily="34" charset="0"/>
              </a:rPr>
              <a:t>liées</a:t>
            </a:r>
            <a:r>
              <a:rPr lang="en-US" b="1" dirty="0">
                <a:solidFill>
                  <a:schemeClr val="bg1"/>
                </a:solidFill>
                <a:latin typeface="+mn-lt"/>
                <a:ea typeface="Segoe UI" panose="020B0502040204020203" pitchFamily="34" charset="0"/>
                <a:cs typeface="Segoe UI" panose="020B0502040204020203" pitchFamily="34" charset="0"/>
              </a:rPr>
              <a:t> à un TMC ;  un tiers </a:t>
            </a:r>
            <a:r>
              <a:rPr lang="en-US" b="1" dirty="0" err="1">
                <a:solidFill>
                  <a:schemeClr val="bg1"/>
                </a:solidFill>
                <a:latin typeface="+mn-lt"/>
                <a:ea typeface="Segoe UI" panose="020B0502040204020203" pitchFamily="34" charset="0"/>
                <a:cs typeface="Segoe UI" panose="020B0502040204020203" pitchFamily="34" charset="0"/>
              </a:rPr>
              <a:t>d’entre</a:t>
            </a:r>
            <a:r>
              <a:rPr lang="en-US" b="1" dirty="0">
                <a:solidFill>
                  <a:schemeClr val="bg1"/>
                </a:solidFill>
                <a:latin typeface="+mn-lt"/>
                <a:ea typeface="Segoe UI" panose="020B0502040204020203" pitchFamily="34" charset="0"/>
                <a:cs typeface="Segoe UI" panose="020B0502040204020203" pitchFamily="34" charset="0"/>
              </a:rPr>
              <a:t> </a:t>
            </a:r>
            <a:r>
              <a:rPr lang="en-US" b="1" dirty="0" err="1">
                <a:solidFill>
                  <a:schemeClr val="bg1"/>
                </a:solidFill>
                <a:latin typeface="+mn-lt"/>
                <a:ea typeface="Segoe UI" panose="020B0502040204020203" pitchFamily="34" charset="0"/>
                <a:cs typeface="Segoe UI" panose="020B0502040204020203" pitchFamily="34" charset="0"/>
              </a:rPr>
              <a:t>elles</a:t>
            </a:r>
            <a:r>
              <a:rPr lang="en-US" b="1" dirty="0">
                <a:solidFill>
                  <a:schemeClr val="bg1"/>
                </a:solidFill>
                <a:latin typeface="+mn-lt"/>
                <a:ea typeface="Segoe UI" panose="020B0502040204020203" pitchFamily="34" charset="0"/>
                <a:cs typeface="Segoe UI" panose="020B0502040204020203" pitchFamily="34" charset="0"/>
              </a:rPr>
              <a:t> le sera </a:t>
            </a:r>
            <a:r>
              <a:rPr lang="en-US" b="1" dirty="0" err="1">
                <a:solidFill>
                  <a:schemeClr val="bg1"/>
                </a:solidFill>
                <a:latin typeface="+mn-lt"/>
                <a:ea typeface="Segoe UI" panose="020B0502040204020203" pitchFamily="34" charset="0"/>
                <a:cs typeface="Segoe UI" panose="020B0502040204020203" pitchFamily="34" charset="0"/>
              </a:rPr>
              <a:t>toujours</a:t>
            </a:r>
            <a:r>
              <a:rPr lang="en-US" b="1" dirty="0">
                <a:solidFill>
                  <a:schemeClr val="bg1"/>
                </a:solidFill>
                <a:latin typeface="+mn-lt"/>
                <a:ea typeface="Segoe UI" panose="020B0502040204020203" pitchFamily="34" charset="0"/>
                <a:cs typeface="Segoe UI" panose="020B0502040204020203" pitchFamily="34" charset="0"/>
              </a:rPr>
              <a:t> après 1 an –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Quel</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impact?</a:t>
            </a:r>
          </a:p>
          <a:p>
            <a:pPr marL="1014413" lvl="1" indent="-271463">
              <a:spcBef>
                <a:spcPts val="1800"/>
              </a:spcBef>
              <a:buClr>
                <a:schemeClr val="accent6"/>
              </a:buClr>
              <a:buSzPct val="95000"/>
              <a:buFont typeface="Wingdings" pitchFamily="2" charset="2"/>
              <a:buChar char="§"/>
              <a:defRPr/>
            </a:pPr>
            <a:r>
              <a:rPr lang="en-US" b="1" dirty="0">
                <a:solidFill>
                  <a:schemeClr val="bg1"/>
                </a:solidFill>
                <a:latin typeface="+mn-lt"/>
                <a:ea typeface="Segoe UI" panose="020B0502040204020203" pitchFamily="34" charset="0"/>
                <a:cs typeface="Segoe UI" panose="020B0502040204020203" pitchFamily="34" charset="0"/>
              </a:rPr>
              <a:t>Entre 20 et 50 % de </a:t>
            </a:r>
            <a:r>
              <a:rPr lang="en-US" b="1" dirty="0" err="1">
                <a:solidFill>
                  <a:schemeClr val="bg1"/>
                </a:solidFill>
                <a:latin typeface="+mn-lt"/>
                <a:ea typeface="Segoe UI" panose="020B0502040204020203" pitchFamily="34" charset="0"/>
                <a:cs typeface="Segoe UI" panose="020B0502040204020203" pitchFamily="34" charset="0"/>
              </a:rPr>
              <a:t>rechutes</a:t>
            </a:r>
            <a:r>
              <a:rPr lang="en-US" b="1" dirty="0">
                <a:solidFill>
                  <a:schemeClr val="bg1"/>
                </a:solidFill>
                <a:latin typeface="+mn-lt"/>
                <a:ea typeface="Segoe UI" panose="020B0502040204020203" pitchFamily="34" charset="0"/>
                <a:cs typeface="Segoe UI" panose="020B0502040204020203" pitchFamily="34" charset="0"/>
              </a:rPr>
              <a:t> </a:t>
            </a:r>
            <a:r>
              <a:rPr lang="en-US" b="1" dirty="0">
                <a:solidFill>
                  <a:schemeClr val="bg1"/>
                </a:solidFill>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Quel</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est</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le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coût</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d’une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rechute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a:t>
            </a:r>
          </a:p>
          <a:p>
            <a:pPr marL="1014413" lvl="1" indent="-271463">
              <a:spcBef>
                <a:spcPts val="1800"/>
              </a:spcBef>
              <a:buClr>
                <a:schemeClr val="accent6"/>
              </a:buClr>
              <a:buSzPct val="95000"/>
              <a:buFont typeface="Wingdings" pitchFamily="2" charset="2"/>
              <a:buChar char="§"/>
              <a:defRPr/>
            </a:pPr>
            <a:r>
              <a:rPr lang="en-US" b="1" dirty="0">
                <a:solidFill>
                  <a:schemeClr val="bg1"/>
                </a:solidFill>
                <a:latin typeface="+mn-lt"/>
                <a:ea typeface="Segoe UI" panose="020B0502040204020203" pitchFamily="34" charset="0"/>
                <a:cs typeface="Segoe UI" panose="020B0502040204020203" pitchFamily="34" charset="0"/>
              </a:rPr>
              <a:t>Des </a:t>
            </a:r>
            <a:r>
              <a:rPr lang="en-US" b="1" dirty="0" err="1">
                <a:solidFill>
                  <a:schemeClr val="bg1"/>
                </a:solidFill>
                <a:latin typeface="+mn-lt"/>
                <a:ea typeface="Segoe UI" panose="020B0502040204020203" pitchFamily="34" charset="0"/>
                <a:cs typeface="Segoe UI" panose="020B0502040204020203" pitchFamily="34" charset="0"/>
              </a:rPr>
              <a:t>procédures</a:t>
            </a:r>
            <a:r>
              <a:rPr lang="en-US" b="1" dirty="0">
                <a:solidFill>
                  <a:schemeClr val="bg1"/>
                </a:solidFill>
                <a:latin typeface="+mn-lt"/>
                <a:ea typeface="Segoe UI" panose="020B0502040204020203" pitchFamily="34" charset="0"/>
                <a:cs typeface="Segoe UI" panose="020B0502040204020203" pitchFamily="34" charset="0"/>
              </a:rPr>
              <a:t>/politiques </a:t>
            </a:r>
            <a:r>
              <a:rPr lang="en-US" b="1" dirty="0" err="1">
                <a:solidFill>
                  <a:schemeClr val="bg1"/>
                </a:solidFill>
                <a:latin typeface="+mn-lt"/>
                <a:ea typeface="Segoe UI" panose="020B0502040204020203" pitchFamily="34" charset="0"/>
                <a:cs typeface="Segoe UI" panose="020B0502040204020203" pitchFamily="34" charset="0"/>
              </a:rPr>
              <a:t>organisationnelles</a:t>
            </a:r>
            <a:r>
              <a:rPr lang="en-US" b="1" dirty="0">
                <a:solidFill>
                  <a:schemeClr val="bg1"/>
                </a:solidFill>
                <a:latin typeface="+mn-lt"/>
                <a:ea typeface="Segoe UI" panose="020B0502040204020203" pitchFamily="34" charset="0"/>
                <a:cs typeface="Segoe UI" panose="020B0502040204020203" pitchFamily="34" charset="0"/>
              </a:rPr>
              <a:t> à propos des </a:t>
            </a:r>
            <a:r>
              <a:rPr lang="en-US" b="1" dirty="0" err="1">
                <a:solidFill>
                  <a:schemeClr val="bg1"/>
                </a:solidFill>
                <a:latin typeface="+mn-lt"/>
                <a:ea typeface="Segoe UI" panose="020B0502040204020203" pitchFamily="34" charset="0"/>
                <a:cs typeface="Segoe UI" panose="020B0502040204020203" pitchFamily="34" charset="0"/>
              </a:rPr>
              <a:t>rôles</a:t>
            </a:r>
            <a:r>
              <a:rPr lang="en-US" b="1" dirty="0">
                <a:solidFill>
                  <a:schemeClr val="bg1"/>
                </a:solidFill>
                <a:latin typeface="+mn-lt"/>
                <a:ea typeface="Segoe UI" panose="020B0502040204020203" pitchFamily="34" charset="0"/>
                <a:cs typeface="Segoe UI" panose="020B0502040204020203" pitchFamily="34" charset="0"/>
              </a:rPr>
              <a:t>/</a:t>
            </a:r>
            <a:r>
              <a:rPr lang="en-US" b="1" dirty="0" err="1">
                <a:solidFill>
                  <a:schemeClr val="bg1"/>
                </a:solidFill>
                <a:latin typeface="+mn-lt"/>
                <a:ea typeface="Segoe UI" panose="020B0502040204020203" pitchFamily="34" charset="0"/>
                <a:cs typeface="Segoe UI" panose="020B0502040204020203" pitchFamily="34" charset="0"/>
              </a:rPr>
              <a:t>responsabilités</a:t>
            </a:r>
            <a:r>
              <a:rPr lang="en-US" b="1" dirty="0">
                <a:solidFill>
                  <a:schemeClr val="bg1"/>
                </a:solidFill>
                <a:latin typeface="+mn-lt"/>
                <a:ea typeface="Segoe UI" panose="020B0502040204020203" pitchFamily="34" charset="0"/>
                <a:cs typeface="Segoe UI" panose="020B0502040204020203" pitchFamily="34" charset="0"/>
              </a:rPr>
              <a:t> des </a:t>
            </a:r>
            <a:r>
              <a:rPr lang="en-US" b="1" dirty="0" err="1">
                <a:solidFill>
                  <a:schemeClr val="bg1"/>
                </a:solidFill>
                <a:latin typeface="+mn-lt"/>
                <a:ea typeface="Segoe UI" panose="020B0502040204020203" pitchFamily="34" charset="0"/>
                <a:cs typeface="Segoe UI" panose="020B0502040204020203" pitchFamily="34" charset="0"/>
              </a:rPr>
              <a:t>acteurs</a:t>
            </a:r>
            <a:r>
              <a:rPr lang="en-US" b="1" dirty="0">
                <a:solidFill>
                  <a:schemeClr val="bg1"/>
                </a:solidFill>
                <a:latin typeface="+mn-lt"/>
                <a:ea typeface="Segoe UI" panose="020B0502040204020203" pitchFamily="34" charset="0"/>
                <a:cs typeface="Segoe UI" panose="020B0502040204020203" pitchFamily="34" charset="0"/>
              </a:rPr>
              <a:t> du RAT – </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Qui fait quoi?</a:t>
            </a:r>
          </a:p>
          <a:p>
            <a:pPr marL="1014413" lvl="1" indent="-271463">
              <a:spcBef>
                <a:spcPts val="1800"/>
              </a:spcBef>
              <a:buClr>
                <a:schemeClr val="accent6"/>
              </a:buClr>
              <a:buSzPct val="95000"/>
              <a:buFont typeface="Wingdings" pitchFamily="2" charset="2"/>
              <a:buChar char="§"/>
              <a:defRPr/>
            </a:pPr>
            <a:r>
              <a:rPr lang="en-US" b="1" dirty="0">
                <a:solidFill>
                  <a:schemeClr val="bg1"/>
                </a:solidFill>
                <a:latin typeface="+mn-lt"/>
                <a:ea typeface="Segoe UI" panose="020B0502040204020203" pitchFamily="34" charset="0"/>
                <a:cs typeface="Segoe UI" panose="020B0502040204020203" pitchFamily="34" charset="0"/>
              </a:rPr>
              <a:t>Communication et coordination des </a:t>
            </a:r>
            <a:r>
              <a:rPr lang="en-US" b="1" dirty="0" err="1">
                <a:solidFill>
                  <a:schemeClr val="bg1"/>
                </a:solidFill>
                <a:latin typeface="+mn-lt"/>
                <a:ea typeface="Segoe UI" panose="020B0502040204020203" pitchFamily="34" charset="0"/>
                <a:cs typeface="Segoe UI" panose="020B0502040204020203" pitchFamily="34" charset="0"/>
              </a:rPr>
              <a:t>acteurs</a:t>
            </a:r>
            <a:r>
              <a:rPr lang="en-US" b="1" dirty="0">
                <a:solidFill>
                  <a:schemeClr val="bg1"/>
                </a:solidFill>
                <a:latin typeface="+mn-lt"/>
                <a:ea typeface="Segoe UI" panose="020B0502040204020203" pitchFamily="34" charset="0"/>
                <a:cs typeface="Segoe UI" panose="020B0502040204020203" pitchFamily="34" charset="0"/>
              </a:rPr>
              <a:t> du retour au travail – </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Qui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orchestre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le tout?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Existe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-t-il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une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séquence</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du RAT?</a:t>
            </a:r>
          </a:p>
          <a:p>
            <a:pPr marL="1014413" lvl="1" indent="-271463">
              <a:spcBef>
                <a:spcPts val="1800"/>
              </a:spcBef>
              <a:buClr>
                <a:schemeClr val="accent6"/>
              </a:buClr>
              <a:buSzPct val="95000"/>
              <a:buFont typeface="Wingdings" pitchFamily="2" charset="2"/>
              <a:buChar char="§"/>
              <a:defRPr/>
            </a:pPr>
            <a:r>
              <a:rPr lang="en-US" b="1" dirty="0" err="1">
                <a:solidFill>
                  <a:schemeClr val="bg1"/>
                </a:solidFill>
                <a:latin typeface="+mn-lt"/>
                <a:ea typeface="Segoe UI" panose="020B0502040204020203" pitchFamily="34" charset="0"/>
                <a:cs typeface="Segoe UI" panose="020B0502040204020203" pitchFamily="34" charset="0"/>
              </a:rPr>
              <a:t>Utilisation</a:t>
            </a:r>
            <a:r>
              <a:rPr lang="en-US" b="1" dirty="0">
                <a:solidFill>
                  <a:schemeClr val="bg1"/>
                </a:solidFill>
                <a:latin typeface="+mn-lt"/>
                <a:ea typeface="Segoe UI" panose="020B0502040204020203" pitchFamily="34" charset="0"/>
                <a:cs typeface="Segoe UI" panose="020B0502040204020203" pitchFamily="34" charset="0"/>
              </a:rPr>
              <a:t> </a:t>
            </a:r>
            <a:r>
              <a:rPr lang="en-US" b="1" dirty="0" err="1">
                <a:solidFill>
                  <a:schemeClr val="bg1"/>
                </a:solidFill>
                <a:latin typeface="+mn-lt"/>
                <a:ea typeface="Segoe UI" panose="020B0502040204020203" pitchFamily="34" charset="0"/>
                <a:cs typeface="Segoe UI" panose="020B0502040204020203" pitchFamily="34" charset="0"/>
              </a:rPr>
              <a:t>d‘outils</a:t>
            </a:r>
            <a:r>
              <a:rPr lang="en-US" b="1" dirty="0">
                <a:solidFill>
                  <a:schemeClr val="bg1"/>
                </a:solidFill>
                <a:latin typeface="+mn-lt"/>
                <a:ea typeface="Segoe UI" panose="020B0502040204020203" pitchFamily="34" charset="0"/>
                <a:cs typeface="Segoe UI" panose="020B0502040204020203" pitchFamily="34" charset="0"/>
              </a:rPr>
              <a:t> </a:t>
            </a:r>
            <a:r>
              <a:rPr lang="en-US" b="1" dirty="0" err="1">
                <a:solidFill>
                  <a:schemeClr val="bg1"/>
                </a:solidFill>
                <a:latin typeface="+mn-lt"/>
                <a:ea typeface="Segoe UI" panose="020B0502040204020203" pitchFamily="34" charset="0"/>
                <a:cs typeface="Segoe UI" panose="020B0502040204020203" pitchFamily="34" charset="0"/>
              </a:rPr>
              <a:t>validés</a:t>
            </a:r>
            <a:r>
              <a:rPr lang="en-US" b="1" dirty="0">
                <a:solidFill>
                  <a:schemeClr val="bg1"/>
                </a:solidFill>
                <a:latin typeface="+mn-lt"/>
                <a:ea typeface="Segoe UI" panose="020B0502040204020203" pitchFamily="34" charset="0"/>
                <a:cs typeface="Segoe UI" panose="020B0502040204020203" pitchFamily="34" charset="0"/>
              </a:rPr>
              <a:t> (ex. </a:t>
            </a:r>
            <a:r>
              <a:rPr lang="en-US" b="1" dirty="0" err="1">
                <a:solidFill>
                  <a:schemeClr val="bg1"/>
                </a:solidFill>
                <a:latin typeface="+mn-lt"/>
                <a:ea typeface="Segoe UI" panose="020B0502040204020203" pitchFamily="34" charset="0"/>
                <a:cs typeface="Segoe UI" panose="020B0502040204020203" pitchFamily="34" charset="0"/>
              </a:rPr>
              <a:t>risques</a:t>
            </a:r>
            <a:r>
              <a:rPr lang="en-US" b="1" dirty="0">
                <a:solidFill>
                  <a:schemeClr val="bg1"/>
                </a:solidFill>
                <a:latin typeface="+mn-lt"/>
                <a:ea typeface="Segoe UI" panose="020B0502040204020203" pitchFamily="34" charset="0"/>
                <a:cs typeface="Segoe UI" panose="020B0502040204020203" pitchFamily="34" charset="0"/>
              </a:rPr>
              <a:t> </a:t>
            </a:r>
            <a:r>
              <a:rPr lang="en-US" b="1" dirty="0" err="1">
                <a:solidFill>
                  <a:schemeClr val="bg1"/>
                </a:solidFill>
                <a:latin typeface="+mn-lt"/>
                <a:ea typeface="Segoe UI" panose="020B0502040204020203" pitchFamily="34" charset="0"/>
                <a:cs typeface="Segoe UI" panose="020B0502040204020203" pitchFamily="34" charset="0"/>
              </a:rPr>
              <a:t>psychosociaux</a:t>
            </a:r>
            <a:r>
              <a:rPr lang="en-US" b="1" dirty="0">
                <a:solidFill>
                  <a:schemeClr val="bg1"/>
                </a:solidFill>
                <a:latin typeface="+mn-lt"/>
                <a:ea typeface="Segoe UI" panose="020B0502040204020203" pitchFamily="34" charset="0"/>
                <a:cs typeface="Segoe UI" panose="020B0502040204020203" pitchFamily="34" charset="0"/>
              </a:rPr>
              <a:t>, GAD-7, PHQ-9, ORTESES, WHODAS, WANSS)  </a:t>
            </a:r>
            <a:r>
              <a:rPr lang="en-US" b="1" dirty="0">
                <a:solidFill>
                  <a:schemeClr val="bg1"/>
                </a:solidFill>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Quels</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 </a:t>
            </a:r>
            <a:r>
              <a:rPr lang="en-US" b="1" dirty="0" err="1">
                <a:solidFill>
                  <a:schemeClr val="accent4">
                    <a:lumMod val="40000"/>
                    <a:lumOff val="60000"/>
                  </a:schemeClr>
                </a:solidFill>
                <a:latin typeface="+mn-lt"/>
                <a:ea typeface="Segoe UI" panose="020B0502040204020203" pitchFamily="34" charset="0"/>
                <a:cs typeface="Segoe UI" panose="020B0502040204020203" pitchFamily="34" charset="0"/>
              </a:rPr>
              <a:t>avantages</a:t>
            </a:r>
            <a:r>
              <a:rPr lang="en-US" b="1" dirty="0">
                <a:solidFill>
                  <a:schemeClr val="accent4">
                    <a:lumMod val="40000"/>
                    <a:lumOff val="60000"/>
                  </a:schemeClr>
                </a:solidFill>
                <a:latin typeface="+mn-lt"/>
                <a:ea typeface="Segoe UI" panose="020B0502040204020203" pitchFamily="34" charset="0"/>
                <a:cs typeface="Segoe UI" panose="020B0502040204020203" pitchFamily="34" charset="0"/>
              </a:rPr>
              <a:t>?</a:t>
            </a:r>
          </a:p>
          <a:p>
            <a:pPr marL="1014413" lvl="1" indent="-271463">
              <a:spcBef>
                <a:spcPts val="1800"/>
              </a:spcBef>
              <a:buClr>
                <a:schemeClr val="accent6"/>
              </a:buClr>
              <a:buSzPct val="95000"/>
              <a:buFont typeface="Wingdings" pitchFamily="2" charset="2"/>
              <a:buChar char="§"/>
              <a:defRPr/>
            </a:pPr>
            <a:endParaRPr lang="en-US" b="1" dirty="0">
              <a:solidFill>
                <a:schemeClr val="accent4">
                  <a:lumMod val="40000"/>
                  <a:lumOff val="60000"/>
                </a:schemeClr>
              </a:solidFill>
              <a:latin typeface="+mn-lt"/>
              <a:ea typeface="Segoe UI" panose="020B0502040204020203" pitchFamily="34" charset="0"/>
              <a:cs typeface="Segoe UI" panose="020B0502040204020203" pitchFamily="34" charset="0"/>
            </a:endParaRPr>
          </a:p>
          <a:p>
            <a:pPr marL="1014413" lvl="1" indent="-271463">
              <a:spcBef>
                <a:spcPts val="1800"/>
              </a:spcBef>
              <a:buClr>
                <a:schemeClr val="accent6"/>
              </a:buClr>
              <a:buSzPct val="95000"/>
              <a:buFont typeface="Wingdings" pitchFamily="2" charset="2"/>
              <a:buChar char="§"/>
              <a:defRPr/>
            </a:pPr>
            <a:endParaRPr lang="en-US" b="1" dirty="0">
              <a:solidFill>
                <a:schemeClr val="accent4">
                  <a:lumMod val="40000"/>
                  <a:lumOff val="60000"/>
                </a:schemeClr>
              </a:solidFill>
              <a:latin typeface="+mn-lt"/>
              <a:ea typeface="Segoe UI" panose="020B0502040204020203" pitchFamily="34" charset="0"/>
              <a:cs typeface="Segoe UI" panose="020B0502040204020203" pitchFamily="34" charset="0"/>
            </a:endParaRPr>
          </a:p>
          <a:p>
            <a:pPr marL="1014413" lvl="1" indent="-271463">
              <a:spcBef>
                <a:spcPts val="1800"/>
              </a:spcBef>
              <a:buClr>
                <a:schemeClr val="accent6"/>
              </a:buClr>
              <a:buSzPct val="95000"/>
              <a:buFont typeface="Wingdings" pitchFamily="2" charset="2"/>
              <a:buChar char="§"/>
              <a:defRPr/>
            </a:pPr>
            <a:endParaRPr lang="en-US" sz="2000" b="1" dirty="0">
              <a:solidFill>
                <a:schemeClr val="bg1"/>
              </a:solidFill>
              <a:latin typeface="+mn-lt"/>
              <a:ea typeface="Segoe UI" panose="020B0502040204020203" pitchFamily="34" charset="0"/>
              <a:cs typeface="Segoe UI" panose="020B0502040204020203" pitchFamily="34"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sp>
        <p:nvSpPr>
          <p:cNvPr id="13" name="ZoneTexte 12"/>
          <p:cNvSpPr txBox="1"/>
          <p:nvPr/>
        </p:nvSpPr>
        <p:spPr>
          <a:xfrm>
            <a:off x="3557847" y="6539341"/>
            <a:ext cx="8609925" cy="261610"/>
          </a:xfrm>
          <a:prstGeom prst="rect">
            <a:avLst/>
          </a:prstGeom>
          <a:noFill/>
        </p:spPr>
        <p:txBody>
          <a:bodyPr wrap="square" rtlCol="0">
            <a:spAutoFit/>
          </a:bodyPr>
          <a:lstStyle/>
          <a:p>
            <a:pPr algn="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Cancelliere</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et al. (2016); Corbière et al. (2021, 2022, 2025); Cullen et al., (2017); Dewa et al., (2016);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Finnes</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et al. (2019); Gragnano et al, (2018, 2021);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Nigatu</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et al. (2016); OMS (2022)</a:t>
            </a:r>
          </a:p>
        </p:txBody>
      </p:sp>
      <p:graphicFrame>
        <p:nvGraphicFramePr>
          <p:cNvPr id="16" name="Plan filigrane">
            <a:extLst>
              <a:ext uri="{FF2B5EF4-FFF2-40B4-BE49-F238E27FC236}">
                <a16:creationId xmlns:a16="http://schemas.microsoft.com/office/drawing/2014/main" id="{FF70E5A5-3830-4C7E-A897-8083028DE65F}"/>
              </a:ext>
            </a:extLst>
          </p:cNvPr>
          <p:cNvGraphicFramePr>
            <a:graphicFrameLocks noGrp="1"/>
          </p:cNvGraphicFramePr>
          <p:nvPr>
            <p:extLst>
              <p:ext uri="{D42A27DB-BD31-4B8C-83A1-F6EECF244321}">
                <p14:modId xmlns:p14="http://schemas.microsoft.com/office/powerpoint/2010/main" val="3147703056"/>
              </p:ext>
            </p:extLst>
          </p:nvPr>
        </p:nvGraphicFramePr>
        <p:xfrm>
          <a:off x="1625610" y="-108471"/>
          <a:ext cx="9357701" cy="1074386"/>
        </p:xfrm>
        <a:graphic>
          <a:graphicData uri="http://schemas.openxmlformats.org/drawingml/2006/table">
            <a:tbl>
              <a:tblPr firstRow="1" bandRow="1">
                <a:tableStyleId>{5C22544A-7EE6-4342-B048-85BDC9FD1C3A}</a:tableStyleId>
              </a:tblPr>
              <a:tblGrid>
                <a:gridCol w="9357701">
                  <a:extLst>
                    <a:ext uri="{9D8B030D-6E8A-4147-A177-3AD203B41FA5}">
                      <a16:colId xmlns:a16="http://schemas.microsoft.com/office/drawing/2014/main" val="20000"/>
                    </a:ext>
                  </a:extLst>
                </a:gridCol>
              </a:tblGrid>
              <a:tr h="1074386">
                <a:tc>
                  <a:txBody>
                    <a:bodyPr/>
                    <a:lstStyle/>
                    <a:p>
                      <a:pPr algn="ctr"/>
                      <a:r>
                        <a:rPr lang="fr-CA" sz="3200" b="1" dirty="0">
                          <a:solidFill>
                            <a:schemeClr val="bg1"/>
                          </a:solidFill>
                          <a:latin typeface="+mn-lt"/>
                          <a:ea typeface="Roboto Medium" panose="02000000000000000000" pitchFamily="2" charset="0"/>
                          <a:cs typeface="Roboto Medium" panose="02000000000000000000" pitchFamily="2" charset="0"/>
                        </a:rPr>
                        <a:t>Statistiques et facteurs </a:t>
                      </a:r>
                      <a:r>
                        <a:rPr lang="fr-CA" sz="3200" b="1" i="1" dirty="0">
                          <a:solidFill>
                            <a:schemeClr val="bg1"/>
                          </a:solidFill>
                          <a:latin typeface="+mn-lt"/>
                          <a:ea typeface="Roboto Medium" panose="02000000000000000000" pitchFamily="2" charset="0"/>
                          <a:cs typeface="Roboto Medium" panose="02000000000000000000" pitchFamily="2" charset="0"/>
                        </a:rPr>
                        <a:t>saillants</a:t>
                      </a:r>
                      <a:r>
                        <a:rPr lang="fr-CA" sz="3200" b="1" dirty="0">
                          <a:solidFill>
                            <a:schemeClr val="bg1"/>
                          </a:solidFill>
                          <a:latin typeface="+mn-lt"/>
                          <a:ea typeface="Roboto Medium" panose="02000000000000000000" pitchFamily="2" charset="0"/>
                          <a:cs typeface="Roboto Medium" panose="02000000000000000000" pitchFamily="2" charset="0"/>
                        </a:rPr>
                        <a:t> du retour au travail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alpha val="3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4714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2" y="-13429"/>
            <a:ext cx="12192000" cy="8125273"/>
          </a:xfrm>
          <a:prstGeom prst="rect">
            <a:avLst/>
          </a:prstGeom>
        </p:spPr>
      </p:pic>
      <p:sp>
        <p:nvSpPr>
          <p:cNvPr id="80" name="Rectangle 79"/>
          <p:cNvSpPr/>
          <p:nvPr/>
        </p:nvSpPr>
        <p:spPr>
          <a:xfrm>
            <a:off x="-5217" y="-1590"/>
            <a:ext cx="12197217"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sp>
        <p:nvSpPr>
          <p:cNvPr id="17" name="Ellipse 16"/>
          <p:cNvSpPr/>
          <p:nvPr/>
        </p:nvSpPr>
        <p:spPr>
          <a:xfrm>
            <a:off x="2493783" y="957786"/>
            <a:ext cx="3667224" cy="3113607"/>
          </a:xfrm>
          <a:prstGeom prst="ellipse">
            <a:avLst/>
          </a:prstGeom>
          <a:solidFill>
            <a:schemeClr val="accent1">
              <a:lumMod val="60000"/>
              <a:lumOff val="40000"/>
              <a:alpha val="44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CA"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Examen de la portée</a:t>
            </a:r>
            <a:br>
              <a:rPr lang="fr-CA"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fr-CA"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fr-CA" sz="1200" b="1" i="1" dirty="0" err="1">
                <a:solidFill>
                  <a:schemeClr val="bg1"/>
                </a:solidFill>
                <a:latin typeface="Segoe UI" panose="020B0502040204020203" pitchFamily="34" charset="0"/>
                <a:ea typeface="Segoe UI" panose="020B0502040204020203" pitchFamily="34" charset="0"/>
                <a:cs typeface="Segoe UI" panose="020B0502040204020203" pitchFamily="34" charset="0"/>
              </a:rPr>
              <a:t>scoping</a:t>
            </a:r>
            <a:r>
              <a:rPr lang="fr-CA" sz="1200" b="1" i="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fr-CA" sz="1200" b="1" i="1" dirty="0" err="1">
                <a:solidFill>
                  <a:schemeClr val="bg1"/>
                </a:solidFill>
                <a:latin typeface="Segoe UI" panose="020B0502040204020203" pitchFamily="34" charset="0"/>
                <a:ea typeface="Segoe UI" panose="020B0502040204020203" pitchFamily="34" charset="0"/>
                <a:cs typeface="Segoe UI" panose="020B0502040204020203" pitchFamily="34" charset="0"/>
              </a:rPr>
              <a:t>review</a:t>
            </a:r>
            <a:r>
              <a:rPr lang="fr-CA"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a:t>
            </a:r>
          </a:p>
          <a:p>
            <a:pPr algn="ctr"/>
            <a:r>
              <a:rPr lang="fr-CA" sz="1400" dirty="0">
                <a:solidFill>
                  <a:schemeClr val="bg1"/>
                </a:solidFill>
                <a:latin typeface="Segoe UI" panose="020B0502040204020203" pitchFamily="34" charset="0"/>
                <a:ea typeface="Segoe UI" panose="020B0502040204020203" pitchFamily="34" charset="0"/>
                <a:cs typeface="Segoe UI" panose="020B0502040204020203" pitchFamily="34" charset="0"/>
              </a:rPr>
              <a:t> des données de la littérature scientifique sur le rôle et les actions des acteurs</a:t>
            </a:r>
          </a:p>
        </p:txBody>
      </p:sp>
      <p:sp>
        <p:nvSpPr>
          <p:cNvPr id="22" name="Ellipse 21"/>
          <p:cNvSpPr/>
          <p:nvPr/>
        </p:nvSpPr>
        <p:spPr>
          <a:xfrm>
            <a:off x="5409718" y="1024728"/>
            <a:ext cx="3667224" cy="3113607"/>
          </a:xfrm>
          <a:prstGeom prst="ellipse">
            <a:avLst/>
          </a:prstGeom>
          <a:solidFill>
            <a:schemeClr val="accent6">
              <a:lumMod val="60000"/>
              <a:lumOff val="40000"/>
              <a:alpha val="44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r-CA"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Analyses des données</a:t>
            </a:r>
            <a:r>
              <a:rPr lang="fr-CA" sz="24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fr-CA"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contextuelles</a:t>
            </a:r>
          </a:p>
          <a:p>
            <a:pPr algn="ctr"/>
            <a:r>
              <a:rPr lang="fr-CA" sz="1400" dirty="0">
                <a:solidFill>
                  <a:schemeClr val="bg1"/>
                </a:solidFill>
                <a:latin typeface="Segoe UI" panose="020B0502040204020203" pitchFamily="34" charset="0"/>
                <a:ea typeface="Segoe UI" panose="020B0502040204020203" pitchFamily="34" charset="0"/>
                <a:cs typeface="Segoe UI" panose="020B0502040204020203" pitchFamily="34" charset="0"/>
              </a:rPr>
              <a:t>de deux projets de recherche participative – </a:t>
            </a:r>
          </a:p>
          <a:p>
            <a:pPr algn="ctr"/>
            <a:r>
              <a:rPr lang="fr-CA" sz="1400" dirty="0">
                <a:solidFill>
                  <a:schemeClr val="bg1"/>
                </a:solidFill>
                <a:latin typeface="Segoe UI" panose="020B0502040204020203" pitchFamily="34" charset="0"/>
                <a:ea typeface="Segoe UI" panose="020B0502040204020203" pitchFamily="34" charset="0"/>
                <a:cs typeface="Segoe UI" panose="020B0502040204020203" pitchFamily="34" charset="0"/>
              </a:rPr>
              <a:t>secteurs privé et public</a:t>
            </a:r>
          </a:p>
        </p:txBody>
      </p:sp>
      <p:sp>
        <p:nvSpPr>
          <p:cNvPr id="23" name="Ellipse 22"/>
          <p:cNvSpPr/>
          <p:nvPr/>
        </p:nvSpPr>
        <p:spPr>
          <a:xfrm>
            <a:off x="3951751" y="3381185"/>
            <a:ext cx="3667224" cy="3113607"/>
          </a:xfrm>
          <a:prstGeom prst="ellipse">
            <a:avLst/>
          </a:prstGeom>
          <a:solidFill>
            <a:schemeClr val="accent4">
              <a:lumMod val="60000"/>
              <a:lumOff val="40000"/>
              <a:alpha val="44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r-CA"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Consultation auprès des acteurs </a:t>
            </a:r>
          </a:p>
          <a:p>
            <a:pPr algn="ctr"/>
            <a:r>
              <a:rPr lang="fr-CA" sz="1400" dirty="0">
                <a:solidFill>
                  <a:schemeClr val="bg1"/>
                </a:solidFill>
                <a:latin typeface="Segoe UI" panose="020B0502040204020203" pitchFamily="34" charset="0"/>
                <a:ea typeface="Segoe UI" panose="020B0502040204020203" pitchFamily="34" charset="0"/>
                <a:cs typeface="Segoe UI" panose="020B0502040204020203" pitchFamily="34" charset="0"/>
              </a:rPr>
              <a:t>du service SST, des RH, des médecins de famille, des professionnels en réadaptation, syndicats, employés </a:t>
            </a:r>
          </a:p>
          <a:p>
            <a:pPr algn="ctr"/>
            <a:r>
              <a:rPr lang="fr-CA" sz="1400" dirty="0">
                <a:solidFill>
                  <a:schemeClr val="bg1"/>
                </a:solidFill>
                <a:latin typeface="Segoe UI" panose="020B0502040204020203" pitchFamily="34" charset="0"/>
                <a:ea typeface="Segoe UI" panose="020B0502040204020203" pitchFamily="34" charset="0"/>
                <a:cs typeface="Segoe UI" panose="020B0502040204020203" pitchFamily="34" charset="0"/>
              </a:rPr>
              <a:t>et gestionnaires</a:t>
            </a:r>
          </a:p>
        </p:txBody>
      </p:sp>
      <p:sp>
        <p:nvSpPr>
          <p:cNvPr id="25" name="ZoneTexte 24">
            <a:extLst>
              <a:ext uri="{FF2B5EF4-FFF2-40B4-BE49-F238E27FC236}">
                <a16:creationId xmlns:a16="http://schemas.microsoft.com/office/drawing/2014/main" id="{F1C60AC5-830A-4750-A63C-3CE6476130F2}"/>
              </a:ext>
            </a:extLst>
          </p:cNvPr>
          <p:cNvSpPr txBox="1"/>
          <p:nvPr/>
        </p:nvSpPr>
        <p:spPr>
          <a:xfrm>
            <a:off x="701749" y="6364690"/>
            <a:ext cx="13673469" cy="600164"/>
          </a:xfrm>
          <a:prstGeom prst="rect">
            <a:avLst/>
          </a:prstGeom>
          <a:noFill/>
        </p:spPr>
        <p:txBody>
          <a:bodyPr wrap="square" rtlCol="0">
            <a:spAutoFit/>
          </a:bodyPr>
          <a:lstStyle/>
          <a:p>
            <a:pPr algn="r"/>
            <a:endPar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endParaRPr>
          </a:p>
          <a:p>
            <a:pPr algn="r"/>
            <a:endPar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endParaRPr>
          </a:p>
          <a:p>
            <a:pPr algn="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a:t>
            </a:r>
          </a:p>
        </p:txBody>
      </p:sp>
      <p:sp>
        <p:nvSpPr>
          <p:cNvPr id="11" name="ZoneTexte 10">
            <a:extLst>
              <a:ext uri="{FF2B5EF4-FFF2-40B4-BE49-F238E27FC236}">
                <a16:creationId xmlns:a16="http://schemas.microsoft.com/office/drawing/2014/main" id="{CD91529C-F47D-411D-B6B4-3D5044155102}"/>
              </a:ext>
            </a:extLst>
          </p:cNvPr>
          <p:cNvSpPr txBox="1"/>
          <p:nvPr/>
        </p:nvSpPr>
        <p:spPr>
          <a:xfrm>
            <a:off x="3051544" y="6665241"/>
            <a:ext cx="9150951" cy="261610"/>
          </a:xfrm>
          <a:prstGeom prst="rect">
            <a:avLst/>
          </a:prstGeom>
          <a:noFill/>
        </p:spPr>
        <p:txBody>
          <a:bodyPr wrap="square" rtlCol="0">
            <a:spAutoFit/>
          </a:bodyPr>
          <a:lstStyle/>
          <a:p>
            <a:pPr algn="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Corbièere</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Maszaniello-Chézol</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Lecomte et al. (2025); Corbière, Willems, Guay, Panaccio, Lecomte,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Mazaniello-Chézol</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(2021); Corbière,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Mazaniello-Chézol</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et al. (2021) </a:t>
            </a:r>
          </a:p>
        </p:txBody>
      </p:sp>
      <p:graphicFrame>
        <p:nvGraphicFramePr>
          <p:cNvPr id="2" name="Plan filigrane">
            <a:extLst>
              <a:ext uri="{FF2B5EF4-FFF2-40B4-BE49-F238E27FC236}">
                <a16:creationId xmlns:a16="http://schemas.microsoft.com/office/drawing/2014/main" id="{CAAC5BCE-8ECA-E377-C0F6-84A526BCFA9B}"/>
              </a:ext>
            </a:extLst>
          </p:cNvPr>
          <p:cNvGraphicFramePr>
            <a:graphicFrameLocks noGrp="1"/>
          </p:cNvGraphicFramePr>
          <p:nvPr>
            <p:extLst>
              <p:ext uri="{D42A27DB-BD31-4B8C-83A1-F6EECF244321}">
                <p14:modId xmlns:p14="http://schemas.microsoft.com/office/powerpoint/2010/main" val="831474337"/>
              </p:ext>
            </p:extLst>
          </p:nvPr>
        </p:nvGraphicFramePr>
        <p:xfrm>
          <a:off x="1461155" y="-70763"/>
          <a:ext cx="9144000" cy="981633"/>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981633">
                <a:tc>
                  <a:txBody>
                    <a:bodyPr/>
                    <a:lstStyle/>
                    <a:p>
                      <a:pPr algn="ctr"/>
                      <a:r>
                        <a:rPr lang="fr-CA" sz="3200" b="1" dirty="0">
                          <a:solidFill>
                            <a:schemeClr val="bg1"/>
                          </a:solidFill>
                          <a:ea typeface="Segoe UI" panose="020B0502040204020203" pitchFamily="34" charset="0"/>
                          <a:cs typeface="Segoe UI" panose="020B0502040204020203" pitchFamily="34" charset="0"/>
                        </a:rPr>
                        <a:t>Contexte de l’étude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267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32" y="-13429"/>
            <a:ext cx="12192000" cy="8125273"/>
          </a:xfrm>
          <a:prstGeom prst="rect">
            <a:avLst/>
          </a:prstGeom>
        </p:spPr>
      </p:pic>
      <p:sp>
        <p:nvSpPr>
          <p:cNvPr id="80" name="Rectangle 79"/>
          <p:cNvSpPr/>
          <p:nvPr/>
        </p:nvSpPr>
        <p:spPr>
          <a:xfrm>
            <a:off x="-36713" y="-59018"/>
            <a:ext cx="12330312" cy="8121416"/>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sp>
        <p:nvSpPr>
          <p:cNvPr id="9" name="Espace réservé du contenu 2">
            <a:extLst>
              <a:ext uri="{FF2B5EF4-FFF2-40B4-BE49-F238E27FC236}">
                <a16:creationId xmlns:a16="http://schemas.microsoft.com/office/drawing/2014/main" id="{1B287C32-E401-D249-ABD6-8FE28D2AE074}"/>
              </a:ext>
            </a:extLst>
          </p:cNvPr>
          <p:cNvSpPr txBox="1">
            <a:spLocks/>
          </p:cNvSpPr>
          <p:nvPr/>
        </p:nvSpPr>
        <p:spPr bwMode="auto">
          <a:xfrm>
            <a:off x="243963" y="365613"/>
            <a:ext cx="11821968" cy="623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2" algn="just">
              <a:spcBef>
                <a:spcPct val="20000"/>
              </a:spcBef>
              <a:buClr>
                <a:schemeClr val="accent6"/>
              </a:buClr>
              <a:buSzPct val="100000"/>
              <a:defRPr/>
            </a:pPr>
            <a:endParaRPr lang="en-CA" sz="2000" dirty="0">
              <a:latin typeface="+mn-lt"/>
              <a:ea typeface="Segoe UI" panose="020B0502040204020203" pitchFamily="34" charset="0"/>
              <a:cs typeface="Segoe UI" panose="020B0502040204020203" pitchFamily="34" charset="0"/>
            </a:endParaRPr>
          </a:p>
          <a:p>
            <a:pPr marL="0" lvl="2" algn="just">
              <a:spcBef>
                <a:spcPct val="20000"/>
              </a:spcBef>
              <a:buClr>
                <a:schemeClr val="accent6"/>
              </a:buClr>
              <a:buSzPct val="100000"/>
              <a:defRPr/>
            </a:pPr>
            <a:endParaRPr lang="en-CA"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lvl="2" algn="just">
              <a:spcBef>
                <a:spcPct val="20000"/>
              </a:spcBef>
              <a:buClr>
                <a:schemeClr val="accent6"/>
              </a:buClr>
              <a:buSzPct val="100000"/>
              <a:defRPr/>
            </a:pPr>
            <a:endParaRPr lang="en-CA"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fr-FR" b="1" dirty="0">
                <a:solidFill>
                  <a:schemeClr val="accent4">
                    <a:lumMod val="40000"/>
                    <a:lumOff val="60000"/>
                  </a:schemeClr>
                </a:solidFill>
                <a:latin typeface="+mn-lt"/>
              </a:rPr>
              <a:t>Plateforme</a:t>
            </a:r>
            <a:r>
              <a:rPr lang="fr-FR" dirty="0">
                <a:solidFill>
                  <a:schemeClr val="accent4">
                    <a:lumMod val="40000"/>
                    <a:lumOff val="60000"/>
                  </a:schemeClr>
                </a:solidFill>
                <a:latin typeface="+mn-lt"/>
              </a:rPr>
              <a:t> </a:t>
            </a:r>
            <a:r>
              <a:rPr lang="fr-FR" dirty="0">
                <a:solidFill>
                  <a:schemeClr val="bg1"/>
                </a:solidFill>
                <a:latin typeface="+mn-lt"/>
              </a:rPr>
              <a:t>adaptée à la</a:t>
            </a:r>
            <a:r>
              <a:rPr lang="fr-FR" dirty="0">
                <a:solidFill>
                  <a:schemeClr val="accent4">
                    <a:lumMod val="40000"/>
                    <a:lumOff val="60000"/>
                  </a:schemeClr>
                </a:solidFill>
                <a:latin typeface="+mn-lt"/>
              </a:rPr>
              <a:t> </a:t>
            </a:r>
            <a:r>
              <a:rPr lang="fr-FR" b="1" dirty="0">
                <a:solidFill>
                  <a:schemeClr val="accent4">
                    <a:lumMod val="40000"/>
                    <a:lumOff val="60000"/>
                  </a:schemeClr>
                </a:solidFill>
                <a:latin typeface="+mn-lt"/>
              </a:rPr>
              <a:t>concertation</a:t>
            </a:r>
            <a:r>
              <a:rPr lang="fr-FR" dirty="0">
                <a:solidFill>
                  <a:schemeClr val="accent4">
                    <a:lumMod val="40000"/>
                    <a:lumOff val="60000"/>
                  </a:schemeClr>
                </a:solidFill>
                <a:latin typeface="+mn-lt"/>
              </a:rPr>
              <a:t> </a:t>
            </a:r>
            <a:r>
              <a:rPr lang="fr-FR" dirty="0">
                <a:solidFill>
                  <a:schemeClr val="bg1"/>
                </a:solidFill>
                <a:latin typeface="+mn-lt"/>
              </a:rPr>
              <a:t>pour les acteurs du RAT, </a:t>
            </a:r>
            <a:r>
              <a:rPr lang="fr-FR" b="1" dirty="0">
                <a:solidFill>
                  <a:schemeClr val="accent4">
                    <a:lumMod val="40000"/>
                    <a:lumOff val="60000"/>
                  </a:schemeClr>
                </a:solidFill>
                <a:latin typeface="+mn-lt"/>
              </a:rPr>
              <a:t>incluant le CORAT </a:t>
            </a:r>
            <a:r>
              <a:rPr lang="fr-FR" dirty="0">
                <a:solidFill>
                  <a:schemeClr val="bg1"/>
                </a:solidFill>
                <a:latin typeface="+mn-lt"/>
              </a:rPr>
              <a:t>;</a:t>
            </a:r>
          </a:p>
          <a:p>
            <a:pPr marL="285750" indent="-285750">
              <a:buFont typeface="Arial" panose="020B0604020202020204" pitchFamily="34" charset="0"/>
              <a:buChar char="•"/>
            </a:pPr>
            <a:r>
              <a:rPr lang="fr-FR" b="1" dirty="0">
                <a:solidFill>
                  <a:schemeClr val="accent4">
                    <a:lumMod val="40000"/>
                    <a:lumOff val="60000"/>
                  </a:schemeClr>
                </a:solidFill>
                <a:latin typeface="+mn-lt"/>
              </a:rPr>
              <a:t>Interface réactive</a:t>
            </a:r>
            <a:r>
              <a:rPr lang="fr-FR" b="1" dirty="0">
                <a:solidFill>
                  <a:srgbClr val="9BF39D"/>
                </a:solidFill>
                <a:latin typeface="+mn-lt"/>
              </a:rPr>
              <a:t> </a:t>
            </a:r>
            <a:r>
              <a:rPr lang="fr-FR" dirty="0">
                <a:solidFill>
                  <a:schemeClr val="bg1"/>
                </a:solidFill>
                <a:latin typeface="+mn-lt"/>
              </a:rPr>
              <a:t>pour les employés en absence maladie et les acteurs du </a:t>
            </a:r>
            <a:r>
              <a:rPr lang="fr-FR" dirty="0" err="1">
                <a:solidFill>
                  <a:schemeClr val="bg1"/>
                </a:solidFill>
                <a:latin typeface="+mn-lt"/>
              </a:rPr>
              <a:t>RaT</a:t>
            </a:r>
            <a:r>
              <a:rPr lang="fr-FR" dirty="0">
                <a:solidFill>
                  <a:schemeClr val="bg1"/>
                </a:solidFill>
                <a:latin typeface="+mn-lt"/>
              </a:rPr>
              <a:t> ;</a:t>
            </a:r>
          </a:p>
          <a:p>
            <a:pPr marL="285750" indent="-285750">
              <a:buFont typeface="Arial" panose="020B0604020202020204" pitchFamily="34" charset="0"/>
              <a:buChar char="•"/>
            </a:pPr>
            <a:r>
              <a:rPr lang="fr-FR" b="1" dirty="0">
                <a:solidFill>
                  <a:schemeClr val="accent4">
                    <a:lumMod val="40000"/>
                    <a:lumOff val="60000"/>
                  </a:schemeClr>
                </a:solidFill>
                <a:latin typeface="+mn-lt"/>
              </a:rPr>
              <a:t>Processus séquentiel </a:t>
            </a:r>
            <a:r>
              <a:rPr lang="fr-FR" b="1" dirty="0">
                <a:solidFill>
                  <a:schemeClr val="bg1"/>
                </a:solidFill>
                <a:latin typeface="+mn-lt"/>
              </a:rPr>
              <a:t>pour les employés</a:t>
            </a:r>
            <a:r>
              <a:rPr lang="fr-FR" dirty="0">
                <a:solidFill>
                  <a:schemeClr val="bg1"/>
                </a:solidFill>
                <a:latin typeface="+mn-lt"/>
              </a:rPr>
              <a:t> en absence maladie ;</a:t>
            </a:r>
          </a:p>
          <a:p>
            <a:pPr marL="285750" indent="-285750">
              <a:buFont typeface="Arial" panose="020B0604020202020204" pitchFamily="34" charset="0"/>
              <a:buChar char="•"/>
            </a:pPr>
            <a:r>
              <a:rPr lang="fr-FR" b="1" dirty="0">
                <a:solidFill>
                  <a:schemeClr val="accent4">
                    <a:lumMod val="40000"/>
                    <a:lumOff val="60000"/>
                  </a:schemeClr>
                </a:solidFill>
                <a:latin typeface="+mn-lt"/>
              </a:rPr>
              <a:t>Guides pratiques adaptés</a:t>
            </a:r>
            <a:r>
              <a:rPr lang="fr-FR" dirty="0">
                <a:solidFill>
                  <a:schemeClr val="accent4">
                    <a:lumMod val="40000"/>
                    <a:lumOff val="60000"/>
                  </a:schemeClr>
                </a:solidFill>
                <a:latin typeface="+mn-lt"/>
              </a:rPr>
              <a:t> </a:t>
            </a:r>
            <a:r>
              <a:rPr lang="fr-FR" dirty="0">
                <a:solidFill>
                  <a:schemeClr val="bg1"/>
                </a:solidFill>
                <a:latin typeface="+mn-lt"/>
              </a:rPr>
              <a:t>à l’organisation ;</a:t>
            </a:r>
          </a:p>
          <a:p>
            <a:pPr marL="285750" indent="-285750">
              <a:buFont typeface="Arial" panose="020B0604020202020204" pitchFamily="34" charset="0"/>
              <a:buChar char="•"/>
            </a:pPr>
            <a:r>
              <a:rPr lang="fr-FR" b="1" dirty="0">
                <a:solidFill>
                  <a:schemeClr val="accent4">
                    <a:lumMod val="40000"/>
                    <a:lumOff val="60000"/>
                  </a:schemeClr>
                </a:solidFill>
                <a:latin typeface="+mn-lt"/>
              </a:rPr>
              <a:t>Outils validés </a:t>
            </a:r>
            <a:r>
              <a:rPr lang="fr-FR" dirty="0">
                <a:solidFill>
                  <a:schemeClr val="bg1"/>
                </a:solidFill>
                <a:latin typeface="+mn-lt"/>
              </a:rPr>
              <a:t>destinés aux acteurs du </a:t>
            </a:r>
            <a:r>
              <a:rPr lang="fr-FR" dirty="0" err="1">
                <a:solidFill>
                  <a:schemeClr val="bg1"/>
                </a:solidFill>
                <a:latin typeface="+mn-lt"/>
              </a:rPr>
              <a:t>RaT</a:t>
            </a:r>
            <a:r>
              <a:rPr lang="fr-FR" dirty="0">
                <a:solidFill>
                  <a:schemeClr val="bg1"/>
                </a:solidFill>
                <a:latin typeface="+mn-lt"/>
              </a:rPr>
              <a:t> ;</a:t>
            </a:r>
          </a:p>
          <a:p>
            <a:pPr marL="285750" indent="-285750">
              <a:buFont typeface="Arial" panose="020B0604020202020204" pitchFamily="34" charset="0"/>
              <a:buChar char="•"/>
            </a:pPr>
            <a:r>
              <a:rPr lang="fr-FR" b="1" dirty="0">
                <a:solidFill>
                  <a:schemeClr val="accent4">
                    <a:lumMod val="40000"/>
                    <a:lumOff val="60000"/>
                  </a:schemeClr>
                </a:solidFill>
                <a:latin typeface="+mn-lt"/>
              </a:rPr>
              <a:t>Centralisation des données</a:t>
            </a:r>
            <a:r>
              <a:rPr lang="fr-FR" dirty="0">
                <a:solidFill>
                  <a:schemeClr val="bg1"/>
                </a:solidFill>
                <a:latin typeface="+mn-lt"/>
              </a:rPr>
              <a:t> ;</a:t>
            </a:r>
            <a:endParaRPr lang="fr-FR" b="1" dirty="0">
              <a:solidFill>
                <a:srgbClr val="9BF39D"/>
              </a:solidFill>
              <a:latin typeface="+mn-lt"/>
            </a:endParaRPr>
          </a:p>
          <a:p>
            <a:pPr marL="285750" indent="-285750">
              <a:buFont typeface="Arial" panose="020B0604020202020204" pitchFamily="34" charset="0"/>
              <a:buChar char="•"/>
            </a:pPr>
            <a:r>
              <a:rPr lang="fr-FR" dirty="0">
                <a:solidFill>
                  <a:schemeClr val="bg1"/>
                </a:solidFill>
                <a:latin typeface="+mn-lt"/>
              </a:rPr>
              <a:t>Capacité d’intégration d’un </a:t>
            </a:r>
            <a:r>
              <a:rPr lang="fr-FR" b="1" dirty="0">
                <a:solidFill>
                  <a:schemeClr val="accent4">
                    <a:lumMod val="40000"/>
                    <a:lumOff val="60000"/>
                  </a:schemeClr>
                </a:solidFill>
                <a:latin typeface="+mn-lt"/>
              </a:rPr>
              <a:t>grand volume de données infonuagiques </a:t>
            </a:r>
            <a:r>
              <a:rPr lang="fr-FR" dirty="0">
                <a:solidFill>
                  <a:schemeClr val="bg1"/>
                </a:solidFill>
                <a:latin typeface="+mn-lt"/>
              </a:rPr>
              <a:t>;</a:t>
            </a:r>
            <a:endParaRPr lang="fr-FR" b="1" dirty="0">
              <a:solidFill>
                <a:srgbClr val="9BF39D"/>
              </a:solidFill>
              <a:latin typeface="+mn-lt"/>
            </a:endParaRPr>
          </a:p>
          <a:p>
            <a:pPr marL="285750" indent="-285750">
              <a:buFont typeface="Arial" panose="020B0604020202020204" pitchFamily="34" charset="0"/>
              <a:buChar char="•"/>
            </a:pPr>
            <a:r>
              <a:rPr lang="fr-FR" b="1" dirty="0">
                <a:solidFill>
                  <a:schemeClr val="accent4">
                    <a:lumMod val="40000"/>
                    <a:lumOff val="60000"/>
                  </a:schemeClr>
                </a:solidFill>
                <a:latin typeface="+mn-lt"/>
              </a:rPr>
              <a:t>Confidentialité</a:t>
            </a:r>
            <a:r>
              <a:rPr lang="fr-FR" dirty="0">
                <a:solidFill>
                  <a:schemeClr val="bg1"/>
                </a:solidFill>
                <a:latin typeface="+mn-lt"/>
              </a:rPr>
              <a:t> des renseignements personnels, toutes les données sont </a:t>
            </a:r>
            <a:r>
              <a:rPr lang="fr-FR" b="1" dirty="0">
                <a:solidFill>
                  <a:schemeClr val="accent4">
                    <a:lumMod val="40000"/>
                    <a:lumOff val="60000"/>
                  </a:schemeClr>
                </a:solidFill>
                <a:latin typeface="+mn-lt"/>
              </a:rPr>
              <a:t>cryptées en tout temps</a:t>
            </a:r>
            <a:r>
              <a:rPr lang="fr-FR" b="1" dirty="0">
                <a:solidFill>
                  <a:srgbClr val="9BF39D"/>
                </a:solidFill>
                <a:latin typeface="+mn-lt"/>
              </a:rPr>
              <a:t> </a:t>
            </a:r>
            <a:r>
              <a:rPr lang="fr-FR" dirty="0">
                <a:solidFill>
                  <a:schemeClr val="bg1"/>
                </a:solidFill>
                <a:latin typeface="+mn-lt"/>
              </a:rPr>
              <a:t>;</a:t>
            </a:r>
          </a:p>
          <a:p>
            <a:pPr marL="285750" indent="-285750">
              <a:buFont typeface="Arial" panose="020B0604020202020204" pitchFamily="34" charset="0"/>
              <a:buChar char="•"/>
            </a:pPr>
            <a:r>
              <a:rPr lang="fr-FR" b="1" dirty="0">
                <a:solidFill>
                  <a:schemeClr val="accent4">
                    <a:lumMod val="40000"/>
                    <a:lumOff val="60000"/>
                  </a:schemeClr>
                </a:solidFill>
                <a:latin typeface="+mn-lt"/>
              </a:rPr>
              <a:t>Plateforme testée et validée</a:t>
            </a:r>
            <a:r>
              <a:rPr lang="fr-FR" b="1" dirty="0">
                <a:solidFill>
                  <a:srgbClr val="9BF39D"/>
                </a:solidFill>
                <a:latin typeface="+mn-lt"/>
              </a:rPr>
              <a:t> </a:t>
            </a:r>
            <a:r>
              <a:rPr lang="fr-FR" dirty="0">
                <a:solidFill>
                  <a:schemeClr val="bg1"/>
                </a:solidFill>
                <a:latin typeface="+mn-lt"/>
              </a:rPr>
              <a:t>dans les organisations publiques et privées.</a:t>
            </a:r>
          </a:p>
          <a:p>
            <a:pPr marL="0" lvl="2" algn="just">
              <a:spcBef>
                <a:spcPct val="20000"/>
              </a:spcBef>
              <a:buClr>
                <a:schemeClr val="accent6"/>
              </a:buClr>
              <a:buSzPct val="100000"/>
              <a:defRPr/>
            </a:pPr>
            <a:endParaRPr lang="en-CA" b="1" dirty="0">
              <a:solidFill>
                <a:schemeClr val="bg1"/>
              </a:solidFill>
              <a:latin typeface="+mn-lt"/>
              <a:ea typeface="Segoe UI" panose="020B0502040204020203" pitchFamily="34" charset="0"/>
              <a:cs typeface="Segoe UI" panose="020B0502040204020203" pitchFamily="34" charset="0"/>
            </a:endParaRPr>
          </a:p>
        </p:txBody>
      </p:sp>
      <p:sp>
        <p:nvSpPr>
          <p:cNvPr id="11" name="ZoneTexte 10">
            <a:extLst>
              <a:ext uri="{FF2B5EF4-FFF2-40B4-BE49-F238E27FC236}">
                <a16:creationId xmlns:a16="http://schemas.microsoft.com/office/drawing/2014/main" id="{7290848D-6DDD-A148-A667-23A921D9B879}"/>
              </a:ext>
            </a:extLst>
          </p:cNvPr>
          <p:cNvSpPr txBox="1"/>
          <p:nvPr/>
        </p:nvSpPr>
        <p:spPr>
          <a:xfrm>
            <a:off x="6484620" y="6537647"/>
            <a:ext cx="5717875" cy="261610"/>
          </a:xfrm>
          <a:prstGeom prst="rect">
            <a:avLst/>
          </a:prstGeom>
          <a:noFill/>
        </p:spPr>
        <p:txBody>
          <a:bodyPr wrap="square" rtlCol="0">
            <a:spAutoFit/>
          </a:bodyPr>
          <a:lstStyle/>
          <a:p>
            <a:pPr algn="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Corbière, Willems, Guay, Panaccio, Lecomte,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Mazaniello-Chézol</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(2021); Corbière, </a:t>
            </a:r>
            <a:r>
              <a:rPr lang="fr-CA" sz="1100" dirty="0" err="1">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Mazaniello-Chézol</a:t>
            </a:r>
            <a:r>
              <a:rPr lang="fr-CA" sz="1100" dirty="0">
                <a:solidFill>
                  <a:schemeClr val="bg1">
                    <a:lumMod val="75000"/>
                  </a:schemeClr>
                </a:solidFill>
                <a:latin typeface="Agency FB" panose="020B0503020202020204" pitchFamily="34" charset="0"/>
                <a:ea typeface="Segoe UI" panose="020B0502040204020203" pitchFamily="34" charset="0"/>
                <a:cs typeface="Segoe UI" panose="020B0502040204020203" pitchFamily="34" charset="0"/>
              </a:rPr>
              <a:t> et al. (2021) </a:t>
            </a:r>
          </a:p>
        </p:txBody>
      </p:sp>
      <p:graphicFrame>
        <p:nvGraphicFramePr>
          <p:cNvPr id="2" name="Plan filigrane">
            <a:extLst>
              <a:ext uri="{FF2B5EF4-FFF2-40B4-BE49-F238E27FC236}">
                <a16:creationId xmlns:a16="http://schemas.microsoft.com/office/drawing/2014/main" id="{5FC502B9-BFFC-E244-902E-279C54296103}"/>
              </a:ext>
            </a:extLst>
          </p:cNvPr>
          <p:cNvGraphicFramePr>
            <a:graphicFrameLocks noGrp="1"/>
          </p:cNvGraphicFramePr>
          <p:nvPr>
            <p:extLst>
              <p:ext uri="{D42A27DB-BD31-4B8C-83A1-F6EECF244321}">
                <p14:modId xmlns:p14="http://schemas.microsoft.com/office/powerpoint/2010/main" val="3419465794"/>
              </p:ext>
            </p:extLst>
          </p:nvPr>
        </p:nvGraphicFramePr>
        <p:xfrm>
          <a:off x="2166708" y="-108471"/>
          <a:ext cx="8012831" cy="981633"/>
        </p:xfrm>
        <a:graphic>
          <a:graphicData uri="http://schemas.openxmlformats.org/drawingml/2006/table">
            <a:tbl>
              <a:tblPr firstRow="1" bandRow="1">
                <a:tableStyleId>{5C22544A-7EE6-4342-B048-85BDC9FD1C3A}</a:tableStyleId>
              </a:tblPr>
              <a:tblGrid>
                <a:gridCol w="8012831">
                  <a:extLst>
                    <a:ext uri="{9D8B030D-6E8A-4147-A177-3AD203B41FA5}">
                      <a16:colId xmlns:a16="http://schemas.microsoft.com/office/drawing/2014/main" val="20000"/>
                    </a:ext>
                  </a:extLst>
                </a:gridCol>
              </a:tblGrid>
              <a:tr h="9816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200" b="1" i="1" dirty="0" err="1">
                          <a:solidFill>
                            <a:schemeClr val="bg1"/>
                          </a:solidFill>
                          <a:latin typeface="+mn-lt"/>
                          <a:ea typeface="Poppins"/>
                          <a:cs typeface="Poppins"/>
                          <a:sym typeface="Poppins"/>
                        </a:rPr>
                        <a:t>PRATICA</a:t>
                      </a:r>
                      <a:r>
                        <a:rPr lang="fr-CA" sz="3200" b="1" i="1" baseline="30000" dirty="0" err="1">
                          <a:solidFill>
                            <a:schemeClr val="bg1"/>
                          </a:solidFill>
                          <a:latin typeface="+mn-lt"/>
                          <a:ea typeface="Poppins"/>
                          <a:cs typeface="Poppins"/>
                          <a:sym typeface="Poppins"/>
                        </a:rPr>
                        <a:t>dr</a:t>
                      </a:r>
                      <a:r>
                        <a:rPr lang="fr-CA" sz="3200" b="1" i="1" baseline="30000" dirty="0">
                          <a:solidFill>
                            <a:schemeClr val="bg1"/>
                          </a:solidFill>
                          <a:latin typeface="+mn-lt"/>
                          <a:ea typeface="Poppins"/>
                          <a:cs typeface="Poppins"/>
                          <a:sym typeface="Poppins"/>
                        </a:rPr>
                        <a:t>  </a:t>
                      </a:r>
                      <a:r>
                        <a:rPr lang="fr-CA" sz="3200" b="1" dirty="0">
                          <a:solidFill>
                            <a:schemeClr val="bg1"/>
                          </a:solidFill>
                          <a:latin typeface="+mn-lt"/>
                          <a:ea typeface="Roboto Medium" panose="02000000000000000000" pitchFamily="2" charset="0"/>
                          <a:cs typeface="Roboto Medium" panose="02000000000000000000" pitchFamily="2" charset="0"/>
                        </a:rPr>
                        <a:t>- Une plateforme multi-acteurs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sp>
        <p:nvSpPr>
          <p:cNvPr id="4" name="ZoneTexte 3">
            <a:extLst>
              <a:ext uri="{FF2B5EF4-FFF2-40B4-BE49-F238E27FC236}">
                <a16:creationId xmlns:a16="http://schemas.microsoft.com/office/drawing/2014/main" id="{A2439B42-248D-1E09-ADDD-094252A024E4}"/>
              </a:ext>
            </a:extLst>
          </p:cNvPr>
          <p:cNvSpPr txBox="1"/>
          <p:nvPr/>
        </p:nvSpPr>
        <p:spPr>
          <a:xfrm>
            <a:off x="124499" y="1186092"/>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5" name="ZoneTexte 4">
            <a:extLst>
              <a:ext uri="{FF2B5EF4-FFF2-40B4-BE49-F238E27FC236}">
                <a16:creationId xmlns:a16="http://schemas.microsoft.com/office/drawing/2014/main" id="{CBB0284D-2566-0B2A-49A5-A6C15DE97961}"/>
              </a:ext>
            </a:extLst>
          </p:cNvPr>
          <p:cNvSpPr txBox="1"/>
          <p:nvPr/>
        </p:nvSpPr>
        <p:spPr>
          <a:xfrm>
            <a:off x="126069" y="1460058"/>
            <a:ext cx="508346" cy="584775"/>
          </a:xfrm>
          <a:prstGeom prst="rect">
            <a:avLst/>
          </a:prstGeom>
          <a:noFill/>
          <a:ln>
            <a:noFill/>
          </a:ln>
        </p:spPr>
        <p:txBody>
          <a:bodyPr wrap="square">
            <a:spAutoFit/>
          </a:bodyPr>
          <a:lstStyle/>
          <a:p>
            <a:r>
              <a:rPr lang="fr-CA" sz="3200" dirty="0">
                <a:solidFill>
                  <a:schemeClr val="accent4">
                    <a:lumMod val="40000"/>
                    <a:lumOff val="60000"/>
                  </a:schemeClr>
                </a:solidFill>
              </a:rPr>
              <a:t>✓</a:t>
            </a:r>
          </a:p>
        </p:txBody>
      </p:sp>
      <p:sp>
        <p:nvSpPr>
          <p:cNvPr id="10" name="ZoneTexte 9">
            <a:extLst>
              <a:ext uri="{FF2B5EF4-FFF2-40B4-BE49-F238E27FC236}">
                <a16:creationId xmlns:a16="http://schemas.microsoft.com/office/drawing/2014/main" id="{EDE11166-3282-CDD8-6A5D-7075B9283617}"/>
              </a:ext>
            </a:extLst>
          </p:cNvPr>
          <p:cNvSpPr txBox="1"/>
          <p:nvPr/>
        </p:nvSpPr>
        <p:spPr>
          <a:xfrm>
            <a:off x="118212" y="1731421"/>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2" name="ZoneTexte 11">
            <a:extLst>
              <a:ext uri="{FF2B5EF4-FFF2-40B4-BE49-F238E27FC236}">
                <a16:creationId xmlns:a16="http://schemas.microsoft.com/office/drawing/2014/main" id="{3CB7ECB2-C682-53DE-564D-FE44FECA9593}"/>
              </a:ext>
            </a:extLst>
          </p:cNvPr>
          <p:cNvSpPr txBox="1"/>
          <p:nvPr/>
        </p:nvSpPr>
        <p:spPr>
          <a:xfrm>
            <a:off x="119782" y="1994342"/>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3" name="ZoneTexte 12">
            <a:extLst>
              <a:ext uri="{FF2B5EF4-FFF2-40B4-BE49-F238E27FC236}">
                <a16:creationId xmlns:a16="http://schemas.microsoft.com/office/drawing/2014/main" id="{7189E2CC-0EBB-2E78-7BA8-FBA064EB42BD}"/>
              </a:ext>
            </a:extLst>
          </p:cNvPr>
          <p:cNvSpPr txBox="1"/>
          <p:nvPr/>
        </p:nvSpPr>
        <p:spPr>
          <a:xfrm>
            <a:off x="121351" y="2272529"/>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5" name="ZoneTexte 14">
            <a:extLst>
              <a:ext uri="{FF2B5EF4-FFF2-40B4-BE49-F238E27FC236}">
                <a16:creationId xmlns:a16="http://schemas.microsoft.com/office/drawing/2014/main" id="{D950A76D-1388-A806-A230-ABC70F97DCC7}"/>
              </a:ext>
            </a:extLst>
          </p:cNvPr>
          <p:cNvSpPr txBox="1"/>
          <p:nvPr/>
        </p:nvSpPr>
        <p:spPr>
          <a:xfrm>
            <a:off x="133709" y="2553548"/>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6" name="ZoneTexte 15">
            <a:extLst>
              <a:ext uri="{FF2B5EF4-FFF2-40B4-BE49-F238E27FC236}">
                <a16:creationId xmlns:a16="http://schemas.microsoft.com/office/drawing/2014/main" id="{3F4FF373-FFEC-E954-AA4D-4DFD9118451E}"/>
              </a:ext>
            </a:extLst>
          </p:cNvPr>
          <p:cNvSpPr txBox="1"/>
          <p:nvPr/>
        </p:nvSpPr>
        <p:spPr>
          <a:xfrm>
            <a:off x="126069" y="2806165"/>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7" name="ZoneTexte 16">
            <a:extLst>
              <a:ext uri="{FF2B5EF4-FFF2-40B4-BE49-F238E27FC236}">
                <a16:creationId xmlns:a16="http://schemas.microsoft.com/office/drawing/2014/main" id="{DD6FE303-AA73-0186-3FC0-299EC75E0EB1}"/>
              </a:ext>
            </a:extLst>
          </p:cNvPr>
          <p:cNvSpPr txBox="1"/>
          <p:nvPr/>
        </p:nvSpPr>
        <p:spPr>
          <a:xfrm>
            <a:off x="118429" y="3096367"/>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
        <p:nvSpPr>
          <p:cNvPr id="18" name="ZoneTexte 17">
            <a:extLst>
              <a:ext uri="{FF2B5EF4-FFF2-40B4-BE49-F238E27FC236}">
                <a16:creationId xmlns:a16="http://schemas.microsoft.com/office/drawing/2014/main" id="{4896775F-644A-01D2-1321-939D542FB3EC}"/>
              </a:ext>
            </a:extLst>
          </p:cNvPr>
          <p:cNvSpPr txBox="1"/>
          <p:nvPr/>
        </p:nvSpPr>
        <p:spPr>
          <a:xfrm>
            <a:off x="118212" y="3354455"/>
            <a:ext cx="508346" cy="584775"/>
          </a:xfrm>
          <a:prstGeom prst="rect">
            <a:avLst/>
          </a:prstGeom>
          <a:noFill/>
        </p:spPr>
        <p:txBody>
          <a:bodyPr wrap="square">
            <a:spAutoFit/>
          </a:bodyPr>
          <a:lstStyle/>
          <a:p>
            <a:r>
              <a:rPr lang="fr-CA" sz="3200" dirty="0">
                <a:solidFill>
                  <a:schemeClr val="accent4">
                    <a:lumMod val="40000"/>
                    <a:lumOff val="60000"/>
                  </a:schemeClr>
                </a:solidFill>
              </a:rPr>
              <a:t>✓</a:t>
            </a:r>
          </a:p>
        </p:txBody>
      </p:sp>
    </p:spTree>
    <p:extLst>
      <p:ext uri="{BB962C8B-B14F-4D97-AF65-F5344CB8AC3E}">
        <p14:creationId xmlns:p14="http://schemas.microsoft.com/office/powerpoint/2010/main" val="337827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10" grpId="0"/>
      <p:bldP spid="12" grpId="0"/>
      <p:bldP spid="13"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T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Voile noir"/>
          <p:cNvSpPr/>
          <p:nvPr/>
        </p:nvSpPr>
        <p:spPr>
          <a:xfrm>
            <a:off x="0" y="-84121"/>
            <a:ext cx="12197217" cy="6947546"/>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Encre 7">
                <a:extLst>
                  <a:ext uri="{FF2B5EF4-FFF2-40B4-BE49-F238E27FC236}">
                    <a16:creationId xmlns:a16="http://schemas.microsoft.com/office/drawing/2014/main" id="{3D727CD8-F674-7DC1-F661-CF1B6D84D763}"/>
                  </a:ext>
                </a:extLst>
              </p14:cNvPr>
              <p14:cNvContentPartPr/>
              <p14:nvPr/>
            </p14:nvContentPartPr>
            <p14:xfrm>
              <a:off x="-1879760" y="903880"/>
              <a:ext cx="360" cy="360"/>
            </p14:xfrm>
          </p:contentPart>
        </mc:Choice>
        <mc:Fallback xmlns="">
          <p:pic>
            <p:nvPicPr>
              <p:cNvPr id="8" name="Encre 7">
                <a:extLst>
                  <a:ext uri="{FF2B5EF4-FFF2-40B4-BE49-F238E27FC236}">
                    <a16:creationId xmlns:a16="http://schemas.microsoft.com/office/drawing/2014/main" id="{3D727CD8-F674-7DC1-F661-CF1B6D84D763}"/>
                  </a:ext>
                </a:extLst>
              </p:cNvPr>
              <p:cNvPicPr/>
              <p:nvPr/>
            </p:nvPicPr>
            <p:blipFill>
              <a:blip r:embed="rId9"/>
              <a:stretch>
                <a:fillRect/>
              </a:stretch>
            </p:blipFill>
            <p:spPr>
              <a:xfrm>
                <a:off x="-1897400" y="886240"/>
                <a:ext cx="36000" cy="36000"/>
              </a:xfrm>
              <a:prstGeom prst="rect">
                <a:avLst/>
              </a:prstGeom>
            </p:spPr>
          </p:pic>
        </mc:Fallback>
      </mc:AlternateContent>
      <p:pic>
        <p:nvPicPr>
          <p:cNvPr id="4" name="Image 3">
            <a:extLst>
              <a:ext uri="{FF2B5EF4-FFF2-40B4-BE49-F238E27FC236}">
                <a16:creationId xmlns:a16="http://schemas.microsoft.com/office/drawing/2014/main" id="{E0D65348-6395-EAD4-6B7B-B10FF3969983}"/>
              </a:ext>
            </a:extLst>
          </p:cNvPr>
          <p:cNvPicPr>
            <a:picLocks noChangeAspect="1"/>
          </p:cNvPicPr>
          <p:nvPr/>
        </p:nvPicPr>
        <p:blipFill>
          <a:blip r:embed="rId10"/>
          <a:stretch>
            <a:fillRect/>
          </a:stretch>
        </p:blipFill>
        <p:spPr>
          <a:xfrm>
            <a:off x="3154680" y="53167"/>
            <a:ext cx="5703570" cy="6546143"/>
          </a:xfrm>
          <a:prstGeom prst="rect">
            <a:avLst/>
          </a:prstGeom>
        </p:spPr>
      </p:pic>
    </p:spTree>
    <p:extLst>
      <p:ext uri="{BB962C8B-B14F-4D97-AF65-F5344CB8AC3E}">
        <p14:creationId xmlns:p14="http://schemas.microsoft.com/office/powerpoint/2010/main" val="170147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7" y="10042"/>
            <a:ext cx="12401747" cy="8125273"/>
          </a:xfrm>
          <a:prstGeom prst="rect">
            <a:avLst/>
          </a:prstGeom>
        </p:spPr>
      </p:pic>
      <p:sp>
        <p:nvSpPr>
          <p:cNvPr id="80" name="Rectangle 79"/>
          <p:cNvSpPr/>
          <p:nvPr/>
        </p:nvSpPr>
        <p:spPr>
          <a:xfrm>
            <a:off x="-1126" y="-18277"/>
            <a:ext cx="12612226"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2000" dirty="0"/>
          </a:p>
          <a:p>
            <a:endParaRPr lang="fr-CA" sz="2000" dirty="0"/>
          </a:p>
          <a:p>
            <a:endParaRPr lang="fr-CA" sz="2000" dirty="0"/>
          </a:p>
          <a:p>
            <a:endParaRPr lang="fr-CA" sz="2000" dirty="0"/>
          </a:p>
          <a:p>
            <a:endParaRPr lang="fr-CA" sz="2000" dirty="0"/>
          </a:p>
        </p:txBody>
      </p:sp>
      <p:pic>
        <p:nvPicPr>
          <p:cNvPr id="42" name="Imag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312" y="6226945"/>
            <a:ext cx="2086382" cy="739779"/>
          </a:xfrm>
          <a:prstGeom prst="rect">
            <a:avLst/>
          </a:prstGeom>
        </p:spPr>
      </p:pic>
      <p:pic>
        <p:nvPicPr>
          <p:cNvPr id="3" name="Colloque PRATICAdr Démo 2024.mp4">
            <a:hlinkClick r:id="" action="ppaction://media"/>
            <a:extLst>
              <a:ext uri="{FF2B5EF4-FFF2-40B4-BE49-F238E27FC236}">
                <a16:creationId xmlns:a16="http://schemas.microsoft.com/office/drawing/2014/main" id="{0A179DDF-2C39-44BB-9FD3-D075B52150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1891" y="508000"/>
            <a:ext cx="9608218" cy="5404623"/>
          </a:xfrm>
          <a:prstGeom prst="rect">
            <a:avLst/>
          </a:prstGeom>
        </p:spPr>
      </p:pic>
    </p:spTree>
    <p:extLst>
      <p:ext uri="{BB962C8B-B14F-4D97-AF65-F5344CB8AC3E}">
        <p14:creationId xmlns:p14="http://schemas.microsoft.com/office/powerpoint/2010/main" val="326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 y="-13433"/>
            <a:ext cx="12192000" cy="8125273"/>
          </a:xfrm>
          <a:prstGeom prst="rect">
            <a:avLst/>
          </a:prstGeom>
        </p:spPr>
      </p:pic>
      <p:sp>
        <p:nvSpPr>
          <p:cNvPr id="80" name="Rectangle 79"/>
          <p:cNvSpPr/>
          <p:nvPr/>
        </p:nvSpPr>
        <p:spPr>
          <a:xfrm>
            <a:off x="-7825" y="-1727"/>
            <a:ext cx="12197217" cy="698500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CA" dirty="0"/>
            </a:br>
            <a:endParaRPr lang="fr-CA" dirty="0"/>
          </a:p>
        </p:txBody>
      </p:sp>
      <p:pic>
        <p:nvPicPr>
          <p:cNvPr id="42" name="Imag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22" y="6168680"/>
            <a:ext cx="2086382" cy="739779"/>
          </a:xfrm>
          <a:prstGeom prst="rect">
            <a:avLst/>
          </a:prstGeom>
        </p:spPr>
      </p:pic>
      <p:graphicFrame>
        <p:nvGraphicFramePr>
          <p:cNvPr id="3" name="Plan filigrane">
            <a:extLst>
              <a:ext uri="{FF2B5EF4-FFF2-40B4-BE49-F238E27FC236}">
                <a16:creationId xmlns:a16="http://schemas.microsoft.com/office/drawing/2014/main" id="{51E7354B-17AF-E371-913F-1750E1B582E0}"/>
              </a:ext>
            </a:extLst>
          </p:cNvPr>
          <p:cNvGraphicFramePr>
            <a:graphicFrameLocks noGrp="1"/>
          </p:cNvGraphicFramePr>
          <p:nvPr/>
        </p:nvGraphicFramePr>
        <p:xfrm>
          <a:off x="495300" y="-175145"/>
          <a:ext cx="11306175" cy="1425212"/>
        </p:xfrm>
        <a:graphic>
          <a:graphicData uri="http://schemas.openxmlformats.org/drawingml/2006/table">
            <a:tbl>
              <a:tblPr firstRow="1" bandRow="1">
                <a:tableStyleId>{5C22544A-7EE6-4342-B048-85BDC9FD1C3A}</a:tableStyleId>
              </a:tblPr>
              <a:tblGrid>
                <a:gridCol w="11306175">
                  <a:extLst>
                    <a:ext uri="{9D8B030D-6E8A-4147-A177-3AD203B41FA5}">
                      <a16:colId xmlns:a16="http://schemas.microsoft.com/office/drawing/2014/main" val="20000"/>
                    </a:ext>
                  </a:extLst>
                </a:gridCol>
              </a:tblGrid>
              <a:tr h="1425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dirty="0">
                          <a:solidFill>
                            <a:schemeClr val="bg1"/>
                          </a:solidFill>
                          <a:effectLst/>
                          <a:latin typeface="+mn-lt"/>
                        </a:rPr>
                        <a:t>Durée </a:t>
                      </a:r>
                      <a:r>
                        <a:rPr lang="en-CA" sz="3200" dirty="0" err="1">
                          <a:solidFill>
                            <a:schemeClr val="bg1"/>
                          </a:solidFill>
                          <a:effectLst/>
                          <a:latin typeface="+mn-lt"/>
                        </a:rPr>
                        <a:t>d’absence</a:t>
                      </a:r>
                      <a:r>
                        <a:rPr lang="en-CA" sz="3200" dirty="0">
                          <a:solidFill>
                            <a:schemeClr val="bg1"/>
                          </a:solidFill>
                          <a:effectLst/>
                          <a:latin typeface="+mn-lt"/>
                        </a:rPr>
                        <a:t> </a:t>
                      </a:r>
                      <a:r>
                        <a:rPr lang="en-CA" sz="3200" dirty="0" err="1">
                          <a:solidFill>
                            <a:schemeClr val="bg1"/>
                          </a:solidFill>
                          <a:effectLst/>
                          <a:latin typeface="+mn-lt"/>
                        </a:rPr>
                        <a:t>jusqu’au</a:t>
                      </a:r>
                      <a:r>
                        <a:rPr lang="en-CA" sz="3200" dirty="0">
                          <a:solidFill>
                            <a:schemeClr val="bg1"/>
                          </a:solidFill>
                          <a:effectLst/>
                          <a:latin typeface="+mn-lt"/>
                        </a:rPr>
                        <a:t> retour au travail </a:t>
                      </a:r>
                      <a:r>
                        <a:rPr lang="en-CA" sz="3200" dirty="0" err="1">
                          <a:solidFill>
                            <a:schemeClr val="bg1"/>
                          </a:solidFill>
                          <a:effectLst/>
                          <a:latin typeface="+mn-lt"/>
                        </a:rPr>
                        <a:t>régulier</a:t>
                      </a:r>
                      <a:r>
                        <a:rPr lang="en-CA" sz="3200" dirty="0">
                          <a:solidFill>
                            <a:schemeClr val="bg1"/>
                          </a:solidFill>
                          <a:effectLst/>
                          <a:latin typeface="+mn-lt"/>
                        </a:rPr>
                        <a:t> – </a:t>
                      </a:r>
                      <a:r>
                        <a:rPr lang="en-CA" sz="3200" dirty="0" err="1">
                          <a:solidFill>
                            <a:schemeClr val="bg1"/>
                          </a:solidFill>
                          <a:effectLst/>
                          <a:latin typeface="+mn-lt"/>
                        </a:rPr>
                        <a:t>Secteurs</a:t>
                      </a:r>
                      <a:r>
                        <a:rPr lang="en-CA" sz="3200" dirty="0">
                          <a:solidFill>
                            <a:schemeClr val="bg1"/>
                          </a:solidFill>
                          <a:effectLst/>
                          <a:latin typeface="+mn-lt"/>
                        </a:rPr>
                        <a:t> </a:t>
                      </a:r>
                      <a:r>
                        <a:rPr lang="en-CA" sz="3200" dirty="0" err="1">
                          <a:solidFill>
                            <a:schemeClr val="bg1"/>
                          </a:solidFill>
                          <a:effectLst/>
                          <a:latin typeface="+mn-lt"/>
                        </a:rPr>
                        <a:t>privé</a:t>
                      </a:r>
                      <a:r>
                        <a:rPr lang="en-CA" sz="3200" dirty="0">
                          <a:solidFill>
                            <a:schemeClr val="bg1"/>
                          </a:solidFill>
                          <a:effectLst/>
                          <a:latin typeface="+mn-lt"/>
                        </a:rPr>
                        <a:t> et public – </a:t>
                      </a:r>
                      <a:r>
                        <a:rPr lang="en-CA" sz="3200" dirty="0" err="1">
                          <a:solidFill>
                            <a:schemeClr val="bg1"/>
                          </a:solidFill>
                          <a:effectLst/>
                          <a:latin typeface="+mn-lt"/>
                        </a:rPr>
                        <a:t>Groupes</a:t>
                      </a:r>
                      <a:r>
                        <a:rPr lang="en-CA" sz="3200" dirty="0">
                          <a:solidFill>
                            <a:schemeClr val="bg1"/>
                          </a:solidFill>
                          <a:effectLst/>
                          <a:latin typeface="+mn-lt"/>
                        </a:rPr>
                        <a:t> </a:t>
                      </a:r>
                      <a:r>
                        <a:rPr lang="en-CA" sz="3200" dirty="0" err="1">
                          <a:solidFill>
                            <a:schemeClr val="bg1"/>
                          </a:solidFill>
                          <a:effectLst/>
                          <a:latin typeface="+mn-lt"/>
                        </a:rPr>
                        <a:t>expérimentaux</a:t>
                      </a:r>
                      <a:r>
                        <a:rPr lang="en-CA" sz="3200" dirty="0">
                          <a:solidFill>
                            <a:schemeClr val="bg1"/>
                          </a:solidFill>
                          <a:effectLst/>
                          <a:latin typeface="+mn-lt"/>
                        </a:rPr>
                        <a:t> et </a:t>
                      </a:r>
                      <a:r>
                        <a:rPr lang="en-CA" sz="3200" dirty="0" err="1">
                          <a:solidFill>
                            <a:schemeClr val="bg1"/>
                          </a:solidFill>
                          <a:effectLst/>
                          <a:latin typeface="+mn-lt"/>
                        </a:rPr>
                        <a:t>témoins</a:t>
                      </a:r>
                      <a:r>
                        <a:rPr lang="en-CA" sz="3200" dirty="0">
                          <a:solidFill>
                            <a:schemeClr val="bg1"/>
                          </a:solidFill>
                          <a:effectLst/>
                          <a:latin typeface="+mn-lt"/>
                        </a:rPr>
                        <a:t> (n=70)</a:t>
                      </a:r>
                      <a:endParaRPr lang="fr-CA" sz="3200" b="1" dirty="0">
                        <a:solidFill>
                          <a:schemeClr val="bg1"/>
                        </a:solidFill>
                        <a:latin typeface="+mn-lt"/>
                        <a:ea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pic>
        <p:nvPicPr>
          <p:cNvPr id="4" name="Image 3">
            <a:extLst>
              <a:ext uri="{FF2B5EF4-FFF2-40B4-BE49-F238E27FC236}">
                <a16:creationId xmlns:a16="http://schemas.microsoft.com/office/drawing/2014/main" id="{EAB4243A-50E2-352A-4EBA-E420E2E2A443}"/>
              </a:ext>
            </a:extLst>
          </p:cNvPr>
          <p:cNvPicPr>
            <a:picLocks noChangeAspect="1"/>
          </p:cNvPicPr>
          <p:nvPr/>
        </p:nvPicPr>
        <p:blipFill>
          <a:blip r:embed="rId5"/>
          <a:stretch>
            <a:fillRect/>
          </a:stretch>
        </p:blipFill>
        <p:spPr>
          <a:xfrm>
            <a:off x="2299844" y="1411779"/>
            <a:ext cx="8111519" cy="5355482"/>
          </a:xfrm>
          <a:prstGeom prst="rect">
            <a:avLst/>
          </a:prstGeom>
        </p:spPr>
      </p:pic>
      <p:sp>
        <p:nvSpPr>
          <p:cNvPr id="7" name="Rectangle 6">
            <a:extLst>
              <a:ext uri="{FF2B5EF4-FFF2-40B4-BE49-F238E27FC236}">
                <a16:creationId xmlns:a16="http://schemas.microsoft.com/office/drawing/2014/main" id="{AF29DEE7-9BF9-B383-2DDF-58766CA320BA}"/>
              </a:ext>
            </a:extLst>
          </p:cNvPr>
          <p:cNvSpPr/>
          <p:nvPr/>
        </p:nvSpPr>
        <p:spPr>
          <a:xfrm>
            <a:off x="3646479" y="3688244"/>
            <a:ext cx="4608837" cy="307777"/>
          </a:xfrm>
          <a:prstGeom prst="rect">
            <a:avLst/>
          </a:prstGeom>
        </p:spPr>
        <p:txBody>
          <a:bodyPr wrap="square">
            <a:spAutoFit/>
          </a:bodyPr>
          <a:lstStyle/>
          <a:p>
            <a:pPr marL="0" lvl="2" algn="just">
              <a:spcBef>
                <a:spcPct val="20000"/>
              </a:spcBef>
              <a:buClr>
                <a:schemeClr val="accent6"/>
              </a:buClr>
              <a:buSzPct val="100000"/>
              <a:defRPr/>
            </a:pPr>
            <a:r>
              <a:rPr lang="fr-CA" sz="1400" b="1" dirty="0">
                <a:solidFill>
                  <a:schemeClr val="accent1">
                    <a:lumMod val="75000"/>
                  </a:schemeClr>
                </a:solidFill>
                <a:ea typeface="Segoe UI" panose="020B0502040204020203" pitchFamily="34" charset="0"/>
                <a:cs typeface="Segoe UI" panose="020B0502040204020203" pitchFamily="34" charset="0"/>
              </a:rPr>
              <a:t>231j (</a:t>
            </a:r>
            <a:r>
              <a:rPr lang="en-CA" sz="1400" b="1" dirty="0">
                <a:solidFill>
                  <a:schemeClr val="accent1">
                    <a:lumMod val="75000"/>
                  </a:schemeClr>
                </a:solidFill>
                <a:ea typeface="Segoe UI" panose="020B0502040204020203" pitchFamily="34" charset="0"/>
                <a:cs typeface="Segoe UI" panose="020B0502040204020203" pitchFamily="34" charset="0"/>
              </a:rPr>
              <a:t>≃7,7</a:t>
            </a:r>
            <a:r>
              <a:rPr lang="en-CA" sz="1400" b="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mois)</a:t>
            </a:r>
            <a:r>
              <a:rPr lang="en-CA" sz="1400" b="1" dirty="0">
                <a:ea typeface="Segoe UI" panose="020B0502040204020203" pitchFamily="34" charset="0"/>
                <a:cs typeface="Segoe UI" panose="020B0502040204020203" pitchFamily="34" charset="0"/>
              </a:rPr>
              <a:t>     </a:t>
            </a:r>
            <a:r>
              <a:rPr lang="en-CA" sz="1400" b="1" dirty="0">
                <a:solidFill>
                  <a:srgbClr val="FF0000"/>
                </a:solidFill>
                <a:ea typeface="Segoe UI" panose="020B0502040204020203" pitchFamily="34" charset="0"/>
                <a:cs typeface="Segoe UI" panose="020B0502040204020203" pitchFamily="34" charset="0"/>
              </a:rPr>
              <a:t>312j(≃</a:t>
            </a:r>
            <a:r>
              <a:rPr lang="fr-CA" sz="1400" b="1" dirty="0">
                <a:solidFill>
                  <a:srgbClr val="FF0000"/>
                </a:solidFill>
                <a:ea typeface="Segoe UI" panose="020B0502040204020203" pitchFamily="34" charset="0"/>
                <a:cs typeface="Segoe UI" panose="020B0502040204020203" pitchFamily="34" charset="0"/>
              </a:rPr>
              <a:t> 10,4 </a:t>
            </a:r>
            <a:r>
              <a:rPr lang="en-CA" sz="1400" b="1" dirty="0" err="1">
                <a:solidFill>
                  <a:srgbClr val="FF0000"/>
                </a:solidFill>
                <a:latin typeface="Segoe UI" panose="020B0502040204020203" pitchFamily="34" charset="0"/>
                <a:ea typeface="Segoe UI" panose="020B0502040204020203" pitchFamily="34" charset="0"/>
                <a:cs typeface="Segoe UI" panose="020B0502040204020203" pitchFamily="34" charset="0"/>
              </a:rPr>
              <a:t>mois</a:t>
            </a:r>
            <a:r>
              <a:rPr lang="en-CA" sz="1400" b="1" dirty="0">
                <a:solidFill>
                  <a:srgbClr val="FF0000"/>
                </a:solidFill>
                <a:latin typeface="Segoe UI" panose="020B0502040204020203" pitchFamily="34" charset="0"/>
                <a:ea typeface="Segoe UI" panose="020B0502040204020203" pitchFamily="34" charset="0"/>
                <a:cs typeface="Segoe UI" panose="020B0502040204020203" pitchFamily="34" charset="0"/>
              </a:rPr>
              <a:t>) </a:t>
            </a:r>
            <a:endParaRPr lang="en-CA" sz="1400" b="1" dirty="0">
              <a:solidFill>
                <a:srgbClr val="FF0000"/>
              </a:solidFill>
              <a:ea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9106F541-F731-3BDF-013F-79C6AE05AD48}"/>
              </a:ext>
            </a:extLst>
          </p:cNvPr>
          <p:cNvSpPr/>
          <p:nvPr/>
        </p:nvSpPr>
        <p:spPr>
          <a:xfrm>
            <a:off x="4399664" y="1963989"/>
            <a:ext cx="3933683" cy="307777"/>
          </a:xfrm>
          <a:prstGeom prst="rect">
            <a:avLst/>
          </a:prstGeom>
        </p:spPr>
        <p:txBody>
          <a:bodyPr wrap="square">
            <a:spAutoFit/>
          </a:bodyPr>
          <a:lstStyle/>
          <a:p>
            <a:pPr marL="0" lvl="2" algn="just">
              <a:spcBef>
                <a:spcPct val="20000"/>
              </a:spcBef>
              <a:buClr>
                <a:schemeClr val="accent6"/>
              </a:buClr>
              <a:buSzPct val="100000"/>
              <a:defRPr/>
            </a:pPr>
            <a:r>
              <a:rPr lang="en-CA" sz="1400" b="1" dirty="0">
                <a:solidFill>
                  <a:schemeClr val="accent1">
                    <a:lumMod val="75000"/>
                  </a:schemeClr>
                </a:solidFill>
                <a:ea typeface="Segoe UI" panose="020B0502040204020203" pitchFamily="34" charset="0"/>
                <a:cs typeface="Segoe UI" panose="020B0502040204020203" pitchFamily="34" charset="0"/>
              </a:rPr>
              <a:t>         0 </a:t>
            </a:r>
            <a:r>
              <a:rPr lang="en-CA" sz="1400" b="1" dirty="0" err="1">
                <a:solidFill>
                  <a:schemeClr val="accent1">
                    <a:lumMod val="75000"/>
                  </a:schemeClr>
                </a:solidFill>
                <a:ea typeface="Segoe UI" panose="020B0502040204020203" pitchFamily="34" charset="0"/>
                <a:cs typeface="Segoe UI" panose="020B0502040204020203" pitchFamily="34" charset="0"/>
              </a:rPr>
              <a:t>rechute</a:t>
            </a:r>
            <a:r>
              <a:rPr lang="en-CA" sz="1400" b="1" dirty="0">
                <a:solidFill>
                  <a:schemeClr val="accent1">
                    <a:lumMod val="75000"/>
                  </a:schemeClr>
                </a:solidFill>
                <a:ea typeface="Segoe UI" panose="020B0502040204020203" pitchFamily="34" charset="0"/>
                <a:cs typeface="Segoe UI" panose="020B0502040204020203" pitchFamily="34" charset="0"/>
              </a:rPr>
              <a:t> (0%)  </a:t>
            </a:r>
            <a:r>
              <a:rPr lang="en-CA" sz="1400" b="1" dirty="0">
                <a:solidFill>
                  <a:srgbClr val="17BF1B"/>
                </a:solidFill>
                <a:ea typeface="Segoe UI" panose="020B0502040204020203" pitchFamily="34" charset="0"/>
                <a:cs typeface="Segoe UI" panose="020B0502040204020203" pitchFamily="34" charset="0"/>
              </a:rPr>
              <a:t>                    </a:t>
            </a:r>
            <a:r>
              <a:rPr lang="en-CA" sz="1400" b="1" dirty="0">
                <a:solidFill>
                  <a:srgbClr val="FF0000"/>
                </a:solidFill>
                <a:ea typeface="Segoe UI" panose="020B0502040204020203" pitchFamily="34" charset="0"/>
                <a:cs typeface="Segoe UI" panose="020B0502040204020203" pitchFamily="34" charset="0"/>
              </a:rPr>
              <a:t>4 </a:t>
            </a:r>
            <a:r>
              <a:rPr lang="en-CA" sz="1400" b="1" dirty="0" err="1">
                <a:solidFill>
                  <a:srgbClr val="FF0000"/>
                </a:solidFill>
                <a:ea typeface="Segoe UI" panose="020B0502040204020203" pitchFamily="34" charset="0"/>
                <a:cs typeface="Segoe UI" panose="020B0502040204020203" pitchFamily="34" charset="0"/>
              </a:rPr>
              <a:t>rechutes</a:t>
            </a:r>
            <a:r>
              <a:rPr lang="en-CA" sz="1400" b="1" dirty="0">
                <a:solidFill>
                  <a:srgbClr val="FF0000"/>
                </a:solidFill>
                <a:ea typeface="Segoe UI" panose="020B0502040204020203" pitchFamily="34" charset="0"/>
                <a:cs typeface="Segoe UI" panose="020B0502040204020203" pitchFamily="34" charset="0"/>
              </a:rPr>
              <a:t> (13,2%)</a:t>
            </a:r>
          </a:p>
        </p:txBody>
      </p:sp>
      <p:sp>
        <p:nvSpPr>
          <p:cNvPr id="10" name="Rectangle 9">
            <a:extLst>
              <a:ext uri="{FF2B5EF4-FFF2-40B4-BE49-F238E27FC236}">
                <a16:creationId xmlns:a16="http://schemas.microsoft.com/office/drawing/2014/main" id="{21D67B77-ECAC-C75A-F72E-635366ADAF1F}"/>
              </a:ext>
            </a:extLst>
          </p:cNvPr>
          <p:cNvSpPr/>
          <p:nvPr/>
        </p:nvSpPr>
        <p:spPr>
          <a:xfrm>
            <a:off x="7507062" y="3680943"/>
            <a:ext cx="1639086" cy="307777"/>
          </a:xfrm>
          <a:prstGeom prst="rect">
            <a:avLst/>
          </a:prstGeom>
        </p:spPr>
        <p:txBody>
          <a:bodyPr wrap="square">
            <a:spAutoFit/>
          </a:bodyPr>
          <a:lstStyle/>
          <a:p>
            <a:pPr marL="0" lvl="2" algn="just">
              <a:spcBef>
                <a:spcPct val="20000"/>
              </a:spcBef>
              <a:buClr>
                <a:schemeClr val="accent6"/>
              </a:buClr>
              <a:buSzPct val="100000"/>
              <a:defRPr/>
            </a:pPr>
            <a:r>
              <a:rPr lang="en-CA" sz="1400" b="1" i="1" dirty="0" err="1">
                <a:solidFill>
                  <a:schemeClr val="accent1">
                    <a:lumMod val="75000"/>
                  </a:schemeClr>
                </a:solidFill>
                <a:ea typeface="Segoe UI" panose="020B0502040204020203" pitchFamily="34" charset="0"/>
                <a:cs typeface="Segoe UI" panose="020B0502040204020203" pitchFamily="34" charset="0"/>
              </a:rPr>
              <a:t>Différence</a:t>
            </a:r>
            <a:r>
              <a:rPr lang="en-CA" sz="1400" b="1" i="1" dirty="0">
                <a:solidFill>
                  <a:schemeClr val="accent1">
                    <a:lumMod val="75000"/>
                  </a:schemeClr>
                </a:solidFill>
                <a:ea typeface="Segoe UI" panose="020B0502040204020203" pitchFamily="34" charset="0"/>
                <a:cs typeface="Segoe UI" panose="020B0502040204020203" pitchFamily="34" charset="0"/>
              </a:rPr>
              <a:t> de 81j</a:t>
            </a:r>
          </a:p>
        </p:txBody>
      </p:sp>
      <p:sp>
        <p:nvSpPr>
          <p:cNvPr id="11" name="Rectangle 10">
            <a:extLst>
              <a:ext uri="{FF2B5EF4-FFF2-40B4-BE49-F238E27FC236}">
                <a16:creationId xmlns:a16="http://schemas.microsoft.com/office/drawing/2014/main" id="{7DB9C2F9-C149-7515-0DB6-E91BFD5E5391}"/>
              </a:ext>
            </a:extLst>
          </p:cNvPr>
          <p:cNvSpPr/>
          <p:nvPr/>
        </p:nvSpPr>
        <p:spPr>
          <a:xfrm>
            <a:off x="6865298" y="2644267"/>
            <a:ext cx="3429984" cy="566309"/>
          </a:xfrm>
          <a:prstGeom prst="rect">
            <a:avLst/>
          </a:prstGeom>
        </p:spPr>
        <p:txBody>
          <a:bodyPr wrap="square">
            <a:spAutoFit/>
          </a:bodyPr>
          <a:lstStyle/>
          <a:p>
            <a:pPr marL="0" lvl="2" algn="just">
              <a:spcBef>
                <a:spcPct val="20000"/>
              </a:spcBef>
              <a:buClr>
                <a:schemeClr val="accent6"/>
              </a:buClr>
              <a:buSzPct val="100000"/>
              <a:defRPr/>
            </a:pPr>
            <a:r>
              <a:rPr lang="en-CA" sz="1400" b="1" i="1" dirty="0" err="1">
                <a:solidFill>
                  <a:schemeClr val="accent1">
                    <a:lumMod val="75000"/>
                  </a:schemeClr>
                </a:solidFill>
                <a:ea typeface="Segoe UI" panose="020B0502040204020203" pitchFamily="34" charset="0"/>
                <a:cs typeface="Segoe UI" panose="020B0502040204020203" pitchFamily="34" charset="0"/>
              </a:rPr>
              <a:t>Efficacité</a:t>
            </a:r>
            <a:r>
              <a:rPr lang="en-CA" sz="1400" b="1" i="1" dirty="0">
                <a:solidFill>
                  <a:schemeClr val="accent1">
                    <a:lumMod val="75000"/>
                  </a:schemeClr>
                </a:solidFill>
                <a:ea typeface="Segoe UI" panose="020B0502040204020203" pitchFamily="34" charset="0"/>
                <a:cs typeface="Segoe UI" panose="020B0502040204020203" pitchFamily="34" charset="0"/>
              </a:rPr>
              <a:t> accrue </a:t>
            </a:r>
            <a:r>
              <a:rPr lang="en-CA" sz="1400" b="1" i="1" dirty="0" err="1">
                <a:solidFill>
                  <a:schemeClr val="accent1">
                    <a:lumMod val="75000"/>
                  </a:schemeClr>
                </a:solidFill>
                <a:ea typeface="Segoe UI" panose="020B0502040204020203" pitchFamily="34" charset="0"/>
                <a:cs typeface="Segoe UI" panose="020B0502040204020203" pitchFamily="34" charset="0"/>
              </a:rPr>
              <a:t>lorsque</a:t>
            </a:r>
            <a:r>
              <a:rPr lang="en-CA" sz="1400" b="1" i="1" dirty="0">
                <a:solidFill>
                  <a:schemeClr val="accent1">
                    <a:lumMod val="75000"/>
                  </a:schemeClr>
                </a:solidFill>
                <a:ea typeface="Segoe UI" panose="020B0502040204020203" pitchFamily="34" charset="0"/>
                <a:cs typeface="Segoe UI" panose="020B0502040204020203" pitchFamily="34" charset="0"/>
              </a:rPr>
              <a:t> prise </a:t>
            </a:r>
          </a:p>
          <a:p>
            <a:pPr marL="0" lvl="2" algn="just">
              <a:spcBef>
                <a:spcPct val="20000"/>
              </a:spcBef>
              <a:buClr>
                <a:schemeClr val="accent6"/>
              </a:buClr>
              <a:buSzPct val="100000"/>
              <a:defRPr/>
            </a:pPr>
            <a:r>
              <a:rPr lang="en-CA" sz="1400" b="1" i="1" dirty="0">
                <a:solidFill>
                  <a:schemeClr val="accent1">
                    <a:lumMod val="75000"/>
                  </a:schemeClr>
                </a:solidFill>
                <a:ea typeface="Segoe UI" panose="020B0502040204020203" pitchFamily="34" charset="0"/>
                <a:cs typeface="Segoe UI" panose="020B0502040204020203" pitchFamily="34" charset="0"/>
              </a:rPr>
              <a:t>en charge à </a:t>
            </a:r>
            <a:r>
              <a:rPr lang="en-CA" sz="1400" b="1" i="1" dirty="0" err="1">
                <a:solidFill>
                  <a:schemeClr val="accent1">
                    <a:lumMod val="75000"/>
                  </a:schemeClr>
                </a:solidFill>
                <a:ea typeface="Segoe UI" panose="020B0502040204020203" pitchFamily="34" charset="0"/>
                <a:cs typeface="Segoe UI" panose="020B0502040204020203" pitchFamily="34" charset="0"/>
              </a:rPr>
              <a:t>partir</a:t>
            </a:r>
            <a:r>
              <a:rPr lang="en-CA" sz="1400" b="1" i="1" dirty="0">
                <a:solidFill>
                  <a:schemeClr val="accent1">
                    <a:lumMod val="75000"/>
                  </a:schemeClr>
                </a:solidFill>
                <a:ea typeface="Segoe UI" panose="020B0502040204020203" pitchFamily="34" charset="0"/>
                <a:cs typeface="Segoe UI" panose="020B0502040204020203" pitchFamily="34" charset="0"/>
              </a:rPr>
              <a:t> de 45jours</a:t>
            </a:r>
          </a:p>
        </p:txBody>
      </p:sp>
    </p:spTree>
    <p:extLst>
      <p:ext uri="{BB962C8B-B14F-4D97-AF65-F5344CB8AC3E}">
        <p14:creationId xmlns:p14="http://schemas.microsoft.com/office/powerpoint/2010/main" val="7586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5">
            <a:extLst>
              <a:ext uri="{FF2B5EF4-FFF2-40B4-BE49-F238E27FC236}">
                <a16:creationId xmlns:a16="http://schemas.microsoft.com/office/drawing/2014/main" id="{51CCC4B4-A4D5-E15C-7B9C-477D55303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2969"/>
            <a:ext cx="12192000" cy="8125273"/>
          </a:xfrm>
          <a:prstGeom prst="rect">
            <a:avLst/>
          </a:prstGeom>
        </p:spPr>
      </p:pic>
      <p:sp>
        <p:nvSpPr>
          <p:cNvPr id="24" name="Rectangle 23">
            <a:extLst>
              <a:ext uri="{FF2B5EF4-FFF2-40B4-BE49-F238E27FC236}">
                <a16:creationId xmlns:a16="http://schemas.microsoft.com/office/drawing/2014/main" id="{124872B8-3D24-1F38-11CF-0D53A93F56E5}"/>
              </a:ext>
            </a:extLst>
          </p:cNvPr>
          <p:cNvSpPr/>
          <p:nvPr/>
        </p:nvSpPr>
        <p:spPr>
          <a:xfrm>
            <a:off x="-1124" y="-919084"/>
            <a:ext cx="12192000" cy="8512077"/>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80"/>
              </a:lnSpc>
            </a:pPr>
            <a:endParaRPr lang="en-US" sz="2000" b="1" dirty="0">
              <a:solidFill>
                <a:srgbClr val="FAF6EC"/>
              </a:solidFill>
              <a:latin typeface="Codec Pro"/>
            </a:endParaRPr>
          </a:p>
        </p:txBody>
      </p:sp>
      <p:pic>
        <p:nvPicPr>
          <p:cNvPr id="25" name="Image 41">
            <a:extLst>
              <a:ext uri="{FF2B5EF4-FFF2-40B4-BE49-F238E27FC236}">
                <a16:creationId xmlns:a16="http://schemas.microsoft.com/office/drawing/2014/main" id="{25011250-4B43-CF1E-A31C-102AC71AF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12" y="5579245"/>
            <a:ext cx="2086382" cy="739779"/>
          </a:xfrm>
          <a:prstGeom prst="rect">
            <a:avLst/>
          </a:prstGeom>
        </p:spPr>
      </p:pic>
      <p:sp>
        <p:nvSpPr>
          <p:cNvPr id="16" name="TextBox 16"/>
          <p:cNvSpPr txBox="1"/>
          <p:nvPr/>
        </p:nvSpPr>
        <p:spPr>
          <a:xfrm>
            <a:off x="2282836" y="40499"/>
            <a:ext cx="7660901" cy="730969"/>
          </a:xfrm>
          <a:prstGeom prst="rect">
            <a:avLst/>
          </a:prstGeom>
        </p:spPr>
        <p:txBody>
          <a:bodyPr wrap="square" lIns="0" tIns="0" rIns="0" bIns="0" rtlCol="0" anchor="t">
            <a:spAutoFit/>
          </a:bodyPr>
          <a:lstStyle/>
          <a:p>
            <a:pPr algn="ctr">
              <a:lnSpc>
                <a:spcPts val="5700"/>
              </a:lnSpc>
            </a:pPr>
            <a:endParaRPr lang="en-US" sz="4750" dirty="0">
              <a:solidFill>
                <a:schemeClr val="bg1"/>
              </a:solidFill>
              <a:latin typeface="Corben"/>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2076" y="1190543"/>
            <a:ext cx="845988" cy="753629"/>
          </a:xfrm>
          <a:prstGeom prst="rect">
            <a:avLst/>
          </a:prstGeom>
        </p:spPr>
      </p:pic>
      <p:grpSp>
        <p:nvGrpSpPr>
          <p:cNvPr id="4" name="Group 4"/>
          <p:cNvGrpSpPr/>
          <p:nvPr/>
        </p:nvGrpSpPr>
        <p:grpSpPr>
          <a:xfrm>
            <a:off x="3339479" y="1171963"/>
            <a:ext cx="1987617" cy="4133793"/>
            <a:chOff x="-59844" y="1367326"/>
            <a:chExt cx="2601651" cy="3590656"/>
          </a:xfrm>
          <a:solidFill>
            <a:schemeClr val="accent1">
              <a:lumMod val="75000"/>
              <a:alpha val="34902"/>
            </a:schemeClr>
          </a:solidFill>
        </p:grpSpPr>
        <p:sp>
          <p:nvSpPr>
            <p:cNvPr id="5" name="Freeform 5"/>
            <p:cNvSpPr/>
            <p:nvPr/>
          </p:nvSpPr>
          <p:spPr>
            <a:xfrm>
              <a:off x="-59844" y="1367326"/>
              <a:ext cx="2601651" cy="3590656"/>
            </a:xfrm>
            <a:custGeom>
              <a:avLst/>
              <a:gdLst/>
              <a:ahLst/>
              <a:cxnLst/>
              <a:rect l="l" t="t" r="r" b="b"/>
              <a:pathLst>
                <a:path w="2601651" h="3590656">
                  <a:moveTo>
                    <a:pt x="2477191" y="3590656"/>
                  </a:moveTo>
                  <a:lnTo>
                    <a:pt x="124460" y="3590656"/>
                  </a:lnTo>
                  <a:cubicBezTo>
                    <a:pt x="55880" y="3590656"/>
                    <a:pt x="0" y="3534776"/>
                    <a:pt x="0" y="3466196"/>
                  </a:cubicBezTo>
                  <a:lnTo>
                    <a:pt x="0" y="124460"/>
                  </a:lnTo>
                  <a:cubicBezTo>
                    <a:pt x="0" y="55880"/>
                    <a:pt x="55880" y="0"/>
                    <a:pt x="124460" y="0"/>
                  </a:cubicBezTo>
                  <a:lnTo>
                    <a:pt x="2477191" y="0"/>
                  </a:lnTo>
                  <a:cubicBezTo>
                    <a:pt x="2545771" y="0"/>
                    <a:pt x="2601651" y="55880"/>
                    <a:pt x="2601651" y="124460"/>
                  </a:cubicBezTo>
                  <a:lnTo>
                    <a:pt x="2601651" y="3466196"/>
                  </a:lnTo>
                  <a:cubicBezTo>
                    <a:pt x="2601651" y="3534776"/>
                    <a:pt x="2545771" y="3590656"/>
                    <a:pt x="2477191" y="3590656"/>
                  </a:cubicBezTo>
                  <a:close/>
                </a:path>
              </a:pathLst>
            </a:custGeom>
            <a:grpFill/>
          </p:spPr>
          <p:txBody>
            <a:bodyPr/>
            <a:lstStyle/>
            <a:p>
              <a:endParaRPr lang="fr-CA" dirty="0"/>
            </a:p>
          </p:txBody>
        </p:sp>
      </p:gr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79319" y="1346186"/>
            <a:ext cx="918043" cy="742323"/>
          </a:xfrm>
          <a:prstGeom prst="rect">
            <a:avLst/>
          </a:prstGeom>
        </p:spPr>
      </p:pic>
      <p:grpSp>
        <p:nvGrpSpPr>
          <p:cNvPr id="12" name="Group 12"/>
          <p:cNvGrpSpPr/>
          <p:nvPr/>
        </p:nvGrpSpPr>
        <p:grpSpPr>
          <a:xfrm>
            <a:off x="5543047" y="4005374"/>
            <a:ext cx="6589855" cy="660820"/>
            <a:chOff x="0" y="0"/>
            <a:chExt cx="8602315" cy="751996"/>
          </a:xfrm>
          <a:solidFill>
            <a:schemeClr val="accent1">
              <a:lumMod val="75000"/>
              <a:alpha val="34902"/>
            </a:schemeClr>
          </a:solidFill>
        </p:grpSpPr>
        <p:sp>
          <p:nvSpPr>
            <p:cNvPr id="13" name="Freeform 13"/>
            <p:cNvSpPr/>
            <p:nvPr/>
          </p:nvSpPr>
          <p:spPr>
            <a:xfrm>
              <a:off x="0" y="0"/>
              <a:ext cx="8602315" cy="751996"/>
            </a:xfrm>
            <a:custGeom>
              <a:avLst/>
              <a:gdLst/>
              <a:ahLst/>
              <a:cxnLst/>
              <a:rect l="l" t="t" r="r" b="b"/>
              <a:pathLst>
                <a:path w="8602315" h="751996">
                  <a:moveTo>
                    <a:pt x="8477855" y="751996"/>
                  </a:moveTo>
                  <a:lnTo>
                    <a:pt x="124460" y="751996"/>
                  </a:lnTo>
                  <a:cubicBezTo>
                    <a:pt x="55880" y="751996"/>
                    <a:pt x="0" y="696116"/>
                    <a:pt x="0" y="627536"/>
                  </a:cubicBezTo>
                  <a:lnTo>
                    <a:pt x="0" y="124460"/>
                  </a:lnTo>
                  <a:cubicBezTo>
                    <a:pt x="0" y="55880"/>
                    <a:pt x="55880" y="0"/>
                    <a:pt x="124460" y="0"/>
                  </a:cubicBezTo>
                  <a:lnTo>
                    <a:pt x="8477855" y="0"/>
                  </a:lnTo>
                  <a:cubicBezTo>
                    <a:pt x="8546435" y="0"/>
                    <a:pt x="8602315" y="55880"/>
                    <a:pt x="8602315" y="124460"/>
                  </a:cubicBezTo>
                  <a:lnTo>
                    <a:pt x="8602315" y="627536"/>
                  </a:lnTo>
                  <a:cubicBezTo>
                    <a:pt x="8602315" y="696116"/>
                    <a:pt x="8546435" y="751996"/>
                    <a:pt x="8477855" y="751996"/>
                  </a:cubicBezTo>
                  <a:close/>
                </a:path>
              </a:pathLst>
            </a:custGeom>
            <a:grpFill/>
          </p:spPr>
          <p:txBody>
            <a:bodyPr/>
            <a:lstStyle/>
            <a:p>
              <a:endParaRPr lang="fr-CA"/>
            </a:p>
          </p:txBody>
        </p:sp>
      </p:grpSp>
      <p:grpSp>
        <p:nvGrpSpPr>
          <p:cNvPr id="10" name="Group 10"/>
          <p:cNvGrpSpPr/>
          <p:nvPr/>
        </p:nvGrpSpPr>
        <p:grpSpPr>
          <a:xfrm>
            <a:off x="5525216" y="2999799"/>
            <a:ext cx="6589854" cy="606715"/>
            <a:chOff x="0" y="0"/>
            <a:chExt cx="8602315" cy="794148"/>
          </a:xfrm>
          <a:solidFill>
            <a:schemeClr val="accent1">
              <a:lumMod val="75000"/>
              <a:alpha val="34902"/>
            </a:schemeClr>
          </a:solidFill>
        </p:grpSpPr>
        <p:sp>
          <p:nvSpPr>
            <p:cNvPr id="11" name="Freeform 11"/>
            <p:cNvSpPr/>
            <p:nvPr/>
          </p:nvSpPr>
          <p:spPr>
            <a:xfrm>
              <a:off x="0" y="0"/>
              <a:ext cx="8602315" cy="794148"/>
            </a:xfrm>
            <a:custGeom>
              <a:avLst/>
              <a:gdLst/>
              <a:ahLst/>
              <a:cxnLst/>
              <a:rect l="l" t="t" r="r" b="b"/>
              <a:pathLst>
                <a:path w="8602315" h="794148">
                  <a:moveTo>
                    <a:pt x="8477855" y="794148"/>
                  </a:moveTo>
                  <a:lnTo>
                    <a:pt x="124460" y="794148"/>
                  </a:lnTo>
                  <a:cubicBezTo>
                    <a:pt x="55880" y="794148"/>
                    <a:pt x="0" y="738268"/>
                    <a:pt x="0" y="669688"/>
                  </a:cubicBezTo>
                  <a:lnTo>
                    <a:pt x="0" y="124460"/>
                  </a:lnTo>
                  <a:cubicBezTo>
                    <a:pt x="0" y="55880"/>
                    <a:pt x="55880" y="0"/>
                    <a:pt x="124460" y="0"/>
                  </a:cubicBezTo>
                  <a:lnTo>
                    <a:pt x="8477855" y="0"/>
                  </a:lnTo>
                  <a:cubicBezTo>
                    <a:pt x="8546435" y="0"/>
                    <a:pt x="8602315" y="55880"/>
                    <a:pt x="8602315" y="124460"/>
                  </a:cubicBezTo>
                  <a:lnTo>
                    <a:pt x="8602315" y="669688"/>
                  </a:lnTo>
                  <a:cubicBezTo>
                    <a:pt x="8602315" y="738268"/>
                    <a:pt x="8546435" y="794148"/>
                    <a:pt x="8477855" y="794148"/>
                  </a:cubicBezTo>
                  <a:close/>
                </a:path>
              </a:pathLst>
            </a:custGeom>
            <a:grpFill/>
          </p:spPr>
          <p:txBody>
            <a:bodyPr/>
            <a:lstStyle/>
            <a:p>
              <a:endParaRPr lang="fr-CA"/>
            </a:p>
          </p:txBody>
        </p:sp>
      </p:grpSp>
      <p:grpSp>
        <p:nvGrpSpPr>
          <p:cNvPr id="6" name="Group 6"/>
          <p:cNvGrpSpPr/>
          <p:nvPr/>
        </p:nvGrpSpPr>
        <p:grpSpPr>
          <a:xfrm>
            <a:off x="5536483" y="1158178"/>
            <a:ext cx="6572023" cy="606715"/>
            <a:chOff x="0" y="0"/>
            <a:chExt cx="8602315" cy="794148"/>
          </a:xfrm>
          <a:solidFill>
            <a:schemeClr val="accent1">
              <a:lumMod val="75000"/>
              <a:alpha val="34902"/>
            </a:schemeClr>
          </a:solidFill>
        </p:grpSpPr>
        <p:sp>
          <p:nvSpPr>
            <p:cNvPr id="7" name="Freeform 7"/>
            <p:cNvSpPr/>
            <p:nvPr/>
          </p:nvSpPr>
          <p:spPr>
            <a:xfrm>
              <a:off x="0" y="0"/>
              <a:ext cx="8602315" cy="794148"/>
            </a:xfrm>
            <a:custGeom>
              <a:avLst/>
              <a:gdLst/>
              <a:ahLst/>
              <a:cxnLst/>
              <a:rect l="l" t="t" r="r" b="b"/>
              <a:pathLst>
                <a:path w="8602315" h="794148">
                  <a:moveTo>
                    <a:pt x="8477855" y="794148"/>
                  </a:moveTo>
                  <a:lnTo>
                    <a:pt x="124460" y="794148"/>
                  </a:lnTo>
                  <a:cubicBezTo>
                    <a:pt x="55880" y="794148"/>
                    <a:pt x="0" y="738268"/>
                    <a:pt x="0" y="669688"/>
                  </a:cubicBezTo>
                  <a:lnTo>
                    <a:pt x="0" y="124460"/>
                  </a:lnTo>
                  <a:cubicBezTo>
                    <a:pt x="0" y="55880"/>
                    <a:pt x="55880" y="0"/>
                    <a:pt x="124460" y="0"/>
                  </a:cubicBezTo>
                  <a:lnTo>
                    <a:pt x="8477855" y="0"/>
                  </a:lnTo>
                  <a:cubicBezTo>
                    <a:pt x="8546435" y="0"/>
                    <a:pt x="8602315" y="55880"/>
                    <a:pt x="8602315" y="124460"/>
                  </a:cubicBezTo>
                  <a:lnTo>
                    <a:pt x="8602315" y="669688"/>
                  </a:lnTo>
                  <a:cubicBezTo>
                    <a:pt x="8602315" y="738268"/>
                    <a:pt x="8546435" y="794148"/>
                    <a:pt x="8477855" y="794148"/>
                  </a:cubicBezTo>
                  <a:close/>
                </a:path>
              </a:pathLst>
            </a:custGeom>
            <a:grpFill/>
          </p:spPr>
          <p:txBody>
            <a:bodyPr/>
            <a:lstStyle/>
            <a:p>
              <a:endParaRPr lang="fr-CA"/>
            </a:p>
          </p:txBody>
        </p:sp>
      </p:grpSp>
      <p:grpSp>
        <p:nvGrpSpPr>
          <p:cNvPr id="37" name="Group 12">
            <a:extLst>
              <a:ext uri="{FF2B5EF4-FFF2-40B4-BE49-F238E27FC236}">
                <a16:creationId xmlns:a16="http://schemas.microsoft.com/office/drawing/2014/main" id="{E1A06492-E5F6-4F51-10DF-7DB67D7C67B2}"/>
              </a:ext>
            </a:extLst>
          </p:cNvPr>
          <p:cNvGrpSpPr/>
          <p:nvPr/>
        </p:nvGrpSpPr>
        <p:grpSpPr>
          <a:xfrm>
            <a:off x="2093039" y="5794713"/>
            <a:ext cx="9671999" cy="452864"/>
            <a:chOff x="0" y="0"/>
            <a:chExt cx="8602315" cy="751996"/>
          </a:xfrm>
          <a:solidFill>
            <a:schemeClr val="tx2">
              <a:lumMod val="20000"/>
              <a:lumOff val="80000"/>
              <a:alpha val="32941"/>
            </a:schemeClr>
          </a:solidFill>
        </p:grpSpPr>
        <p:sp>
          <p:nvSpPr>
            <p:cNvPr id="39" name="Freeform 13">
              <a:extLst>
                <a:ext uri="{FF2B5EF4-FFF2-40B4-BE49-F238E27FC236}">
                  <a16:creationId xmlns:a16="http://schemas.microsoft.com/office/drawing/2014/main" id="{BD3666A1-D727-3047-46CD-12DF1D558E2D}"/>
                </a:ext>
              </a:extLst>
            </p:cNvPr>
            <p:cNvSpPr/>
            <p:nvPr/>
          </p:nvSpPr>
          <p:spPr>
            <a:xfrm>
              <a:off x="0" y="0"/>
              <a:ext cx="8602315" cy="751996"/>
            </a:xfrm>
            <a:custGeom>
              <a:avLst/>
              <a:gdLst/>
              <a:ahLst/>
              <a:cxnLst/>
              <a:rect l="l" t="t" r="r" b="b"/>
              <a:pathLst>
                <a:path w="8602315" h="751996">
                  <a:moveTo>
                    <a:pt x="8477855" y="751996"/>
                  </a:moveTo>
                  <a:lnTo>
                    <a:pt x="124460" y="751996"/>
                  </a:lnTo>
                  <a:cubicBezTo>
                    <a:pt x="55880" y="751996"/>
                    <a:pt x="0" y="696116"/>
                    <a:pt x="0" y="627536"/>
                  </a:cubicBezTo>
                  <a:lnTo>
                    <a:pt x="0" y="124460"/>
                  </a:lnTo>
                  <a:cubicBezTo>
                    <a:pt x="0" y="55880"/>
                    <a:pt x="55880" y="0"/>
                    <a:pt x="124460" y="0"/>
                  </a:cubicBezTo>
                  <a:lnTo>
                    <a:pt x="8477855" y="0"/>
                  </a:lnTo>
                  <a:cubicBezTo>
                    <a:pt x="8546435" y="0"/>
                    <a:pt x="8602315" y="55880"/>
                    <a:pt x="8602315" y="124460"/>
                  </a:cubicBezTo>
                  <a:lnTo>
                    <a:pt x="8602315" y="627536"/>
                  </a:lnTo>
                  <a:cubicBezTo>
                    <a:pt x="8602315" y="696116"/>
                    <a:pt x="8546435" y="751996"/>
                    <a:pt x="8477855" y="751996"/>
                  </a:cubicBezTo>
                  <a:close/>
                </a:path>
              </a:pathLst>
            </a:custGeom>
            <a:grpFill/>
            <a:ln>
              <a:solidFill>
                <a:schemeClr val="bg1"/>
              </a:solidFill>
            </a:ln>
          </p:spPr>
          <p:txBody>
            <a:bodyPr/>
            <a:lstStyle/>
            <a:p>
              <a:pPr algn="ctr"/>
              <a:endParaRPr lang="fr-CA"/>
            </a:p>
          </p:txBody>
        </p:sp>
      </p:grpSp>
      <p:graphicFrame>
        <p:nvGraphicFramePr>
          <p:cNvPr id="35" name="Plan filigrane">
            <a:extLst>
              <a:ext uri="{FF2B5EF4-FFF2-40B4-BE49-F238E27FC236}">
                <a16:creationId xmlns:a16="http://schemas.microsoft.com/office/drawing/2014/main" id="{D0FD04A5-EB5A-44C7-EF9D-B4D94270B53B}"/>
              </a:ext>
            </a:extLst>
          </p:cNvPr>
          <p:cNvGraphicFramePr>
            <a:graphicFrameLocks noGrp="1"/>
          </p:cNvGraphicFramePr>
          <p:nvPr/>
        </p:nvGraphicFramePr>
        <p:xfrm>
          <a:off x="1668233" y="-108471"/>
          <a:ext cx="9285517" cy="981633"/>
        </p:xfrm>
        <a:graphic>
          <a:graphicData uri="http://schemas.openxmlformats.org/drawingml/2006/table">
            <a:tbl>
              <a:tblPr firstRow="1" bandRow="1">
                <a:tableStyleId>{5C22544A-7EE6-4342-B048-85BDC9FD1C3A}</a:tableStyleId>
              </a:tblPr>
              <a:tblGrid>
                <a:gridCol w="9285517">
                  <a:extLst>
                    <a:ext uri="{9D8B030D-6E8A-4147-A177-3AD203B41FA5}">
                      <a16:colId xmlns:a16="http://schemas.microsoft.com/office/drawing/2014/main" val="20000"/>
                    </a:ext>
                  </a:extLst>
                </a:gridCol>
              </a:tblGrid>
              <a:tr h="981633">
                <a:tc>
                  <a:txBody>
                    <a:bodyPr/>
                    <a:lstStyle/>
                    <a:p>
                      <a:pPr algn="ctr">
                        <a:lnSpc>
                          <a:spcPts val="5700"/>
                        </a:lnSpc>
                      </a:pPr>
                      <a:r>
                        <a:rPr lang="en-US" sz="3200" dirty="0" err="1">
                          <a:solidFill>
                            <a:schemeClr val="bg1"/>
                          </a:solidFill>
                          <a:latin typeface="+mn-lt"/>
                        </a:rPr>
                        <a:t>Résultats</a:t>
                      </a:r>
                      <a:r>
                        <a:rPr lang="en-US" sz="3200" dirty="0">
                          <a:solidFill>
                            <a:schemeClr val="bg1"/>
                          </a:solidFill>
                          <a:latin typeface="+mn-lt"/>
                        </a:rPr>
                        <a:t> en </a:t>
                      </a:r>
                      <a:r>
                        <a:rPr lang="en-US" sz="3200" dirty="0" err="1">
                          <a:solidFill>
                            <a:schemeClr val="bg1"/>
                          </a:solidFill>
                          <a:latin typeface="+mn-lt"/>
                        </a:rPr>
                        <a:t>bref</a:t>
                      </a:r>
                      <a:r>
                        <a:rPr lang="en-US" sz="3200" dirty="0">
                          <a:solidFill>
                            <a:schemeClr val="bg1"/>
                          </a:solidFill>
                          <a:latin typeface="+mn-lt"/>
                        </a:rPr>
                        <a:t>,  conclusions et nouvelle </a:t>
                      </a:r>
                      <a:r>
                        <a:rPr lang="en-US" sz="3200" dirty="0" err="1">
                          <a:solidFill>
                            <a:schemeClr val="bg1"/>
                          </a:solidFill>
                          <a:latin typeface="+mn-lt"/>
                        </a:rPr>
                        <a:t>piste</a:t>
                      </a:r>
                      <a:endParaRPr lang="en-US" sz="32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alpha val="35000"/>
                      </a:schemeClr>
                    </a:solidFill>
                  </a:tcPr>
                </a:tc>
                <a:extLst>
                  <a:ext uri="{0D108BD9-81ED-4DB2-BD59-A6C34878D82A}">
                    <a16:rowId xmlns:a16="http://schemas.microsoft.com/office/drawing/2014/main" val="10000"/>
                  </a:ext>
                </a:extLst>
              </a:tr>
            </a:tbl>
          </a:graphicData>
        </a:graphic>
      </p:graphicFrame>
      <p:sp>
        <p:nvSpPr>
          <p:cNvPr id="41" name="ZoneTexte 40">
            <a:extLst>
              <a:ext uri="{FF2B5EF4-FFF2-40B4-BE49-F238E27FC236}">
                <a16:creationId xmlns:a16="http://schemas.microsoft.com/office/drawing/2014/main" id="{6E9F16BA-A6FD-332C-1D64-79F41BC843DE}"/>
              </a:ext>
            </a:extLst>
          </p:cNvPr>
          <p:cNvSpPr txBox="1"/>
          <p:nvPr/>
        </p:nvSpPr>
        <p:spPr>
          <a:xfrm>
            <a:off x="2501911" y="2271404"/>
            <a:ext cx="3686175" cy="1438855"/>
          </a:xfrm>
          <a:prstGeom prst="rect">
            <a:avLst/>
          </a:prstGeom>
          <a:noFill/>
        </p:spPr>
        <p:txBody>
          <a:bodyPr wrap="square">
            <a:spAutoFit/>
          </a:bodyPr>
          <a:lstStyle/>
          <a:p>
            <a:pPr algn="ctr">
              <a:lnSpc>
                <a:spcPts val="2080"/>
              </a:lnSpc>
            </a:pPr>
            <a:r>
              <a:rPr lang="en-US" b="1" dirty="0">
                <a:solidFill>
                  <a:schemeClr val="accent4">
                    <a:lumMod val="40000"/>
                    <a:lumOff val="60000"/>
                  </a:schemeClr>
                </a:solidFill>
              </a:rPr>
              <a:t>Mise en place </a:t>
            </a:r>
          </a:p>
          <a:p>
            <a:pPr algn="ctr">
              <a:lnSpc>
                <a:spcPts val="2080"/>
              </a:lnSpc>
            </a:pPr>
            <a:r>
              <a:rPr lang="en-US" b="1" dirty="0" err="1">
                <a:solidFill>
                  <a:schemeClr val="accent4">
                    <a:lumMod val="40000"/>
                    <a:lumOff val="60000"/>
                  </a:schemeClr>
                </a:solidFill>
              </a:rPr>
              <a:t>d'une</a:t>
            </a:r>
            <a:r>
              <a:rPr lang="en-US" b="1" dirty="0">
                <a:solidFill>
                  <a:schemeClr val="accent4">
                    <a:lumMod val="40000"/>
                    <a:lumOff val="60000"/>
                  </a:schemeClr>
                </a:solidFill>
              </a:rPr>
              <a:t> pratique </a:t>
            </a:r>
          </a:p>
          <a:p>
            <a:pPr algn="ctr">
              <a:lnSpc>
                <a:spcPts val="2080"/>
              </a:lnSpc>
            </a:pPr>
            <a:r>
              <a:rPr lang="en-US" b="1" dirty="0" err="1">
                <a:solidFill>
                  <a:schemeClr val="accent4">
                    <a:lumMod val="40000"/>
                    <a:lumOff val="60000"/>
                  </a:schemeClr>
                </a:solidFill>
              </a:rPr>
              <a:t>innovante</a:t>
            </a:r>
            <a:r>
              <a:rPr lang="en-US" b="1" dirty="0">
                <a:solidFill>
                  <a:schemeClr val="accent4">
                    <a:lumMod val="40000"/>
                    <a:lumOff val="60000"/>
                  </a:schemeClr>
                </a:solidFill>
              </a:rPr>
              <a:t>, </a:t>
            </a:r>
          </a:p>
          <a:p>
            <a:pPr algn="ctr">
              <a:lnSpc>
                <a:spcPts val="2080"/>
              </a:lnSpc>
            </a:pPr>
            <a:r>
              <a:rPr lang="en-US" b="1" dirty="0" err="1">
                <a:solidFill>
                  <a:schemeClr val="accent4">
                    <a:lumMod val="40000"/>
                    <a:lumOff val="60000"/>
                  </a:schemeClr>
                </a:solidFill>
              </a:rPr>
              <a:t>structurante</a:t>
            </a:r>
            <a:r>
              <a:rPr lang="en-US" b="1" dirty="0">
                <a:solidFill>
                  <a:schemeClr val="accent4">
                    <a:lumMod val="40000"/>
                    <a:lumOff val="60000"/>
                  </a:schemeClr>
                </a:solidFill>
              </a:rPr>
              <a:t> et </a:t>
            </a:r>
          </a:p>
          <a:p>
            <a:pPr algn="ctr">
              <a:lnSpc>
                <a:spcPts val="2080"/>
              </a:lnSpc>
            </a:pPr>
            <a:r>
              <a:rPr lang="en-US" b="1" dirty="0" err="1">
                <a:solidFill>
                  <a:schemeClr val="accent4">
                    <a:lumMod val="40000"/>
                    <a:lumOff val="60000"/>
                  </a:schemeClr>
                </a:solidFill>
              </a:rPr>
              <a:t>humaine</a:t>
            </a:r>
            <a:endParaRPr lang="en-US" b="1" dirty="0">
              <a:solidFill>
                <a:schemeClr val="accent4">
                  <a:lumMod val="40000"/>
                  <a:lumOff val="60000"/>
                </a:schemeClr>
              </a:solidFill>
            </a:endParaRPr>
          </a:p>
        </p:txBody>
      </p:sp>
      <p:sp>
        <p:nvSpPr>
          <p:cNvPr id="26" name="Freeform 5">
            <a:extLst>
              <a:ext uri="{FF2B5EF4-FFF2-40B4-BE49-F238E27FC236}">
                <a16:creationId xmlns:a16="http://schemas.microsoft.com/office/drawing/2014/main" id="{7BA1840A-B02F-B99E-55AD-160338E5622B}"/>
              </a:ext>
            </a:extLst>
          </p:cNvPr>
          <p:cNvSpPr/>
          <p:nvPr/>
        </p:nvSpPr>
        <p:spPr>
          <a:xfrm>
            <a:off x="163611" y="1156777"/>
            <a:ext cx="3092874" cy="4240898"/>
          </a:xfrm>
          <a:custGeom>
            <a:avLst/>
            <a:gdLst/>
            <a:ahLst/>
            <a:cxnLst/>
            <a:rect l="l" t="t" r="r" b="b"/>
            <a:pathLst>
              <a:path w="2601651" h="3590656">
                <a:moveTo>
                  <a:pt x="2477191" y="3590656"/>
                </a:moveTo>
                <a:lnTo>
                  <a:pt x="124460" y="3590656"/>
                </a:lnTo>
                <a:cubicBezTo>
                  <a:pt x="55880" y="3590656"/>
                  <a:pt x="0" y="3534776"/>
                  <a:pt x="0" y="3466196"/>
                </a:cubicBezTo>
                <a:lnTo>
                  <a:pt x="0" y="124460"/>
                </a:lnTo>
                <a:cubicBezTo>
                  <a:pt x="0" y="55880"/>
                  <a:pt x="55880" y="0"/>
                  <a:pt x="124460" y="0"/>
                </a:cubicBezTo>
                <a:lnTo>
                  <a:pt x="2477191" y="0"/>
                </a:lnTo>
                <a:cubicBezTo>
                  <a:pt x="2545771" y="0"/>
                  <a:pt x="2601651" y="55880"/>
                  <a:pt x="2601651" y="124460"/>
                </a:cubicBezTo>
                <a:lnTo>
                  <a:pt x="2601651" y="3466196"/>
                </a:lnTo>
                <a:cubicBezTo>
                  <a:pt x="2601651" y="3534776"/>
                  <a:pt x="2545771" y="3590656"/>
                  <a:pt x="2477191" y="3590656"/>
                </a:cubicBezTo>
                <a:close/>
              </a:path>
            </a:pathLst>
          </a:custGeom>
          <a:solidFill>
            <a:schemeClr val="accent1">
              <a:lumMod val="75000"/>
              <a:alpha val="34902"/>
            </a:schemeClr>
          </a:solidFill>
        </p:spPr>
        <p:txBody>
          <a:bodyPr/>
          <a:lstStyle/>
          <a:p>
            <a:pPr algn="ctr"/>
            <a:endParaRPr lang="fr-CA" sz="1600" b="1" dirty="0">
              <a:solidFill>
                <a:schemeClr val="bg1"/>
              </a:solidFill>
              <a:ea typeface="Calibri" panose="020F0502020204030204" pitchFamily="34" charset="0"/>
            </a:endParaRPr>
          </a:p>
          <a:p>
            <a:pPr algn="ctr"/>
            <a:endParaRPr lang="fr-CA" sz="1600" b="1" dirty="0">
              <a:solidFill>
                <a:schemeClr val="bg1"/>
              </a:solidFill>
              <a:ea typeface="Calibri" panose="020F0502020204030204" pitchFamily="34" charset="0"/>
            </a:endParaRPr>
          </a:p>
          <a:p>
            <a:pPr algn="ctr"/>
            <a:endParaRPr lang="fr-CA" sz="1600" b="1" dirty="0">
              <a:solidFill>
                <a:schemeClr val="bg1"/>
              </a:solidFill>
              <a:ea typeface="Calibri" panose="020F0502020204030204" pitchFamily="34" charset="0"/>
            </a:endParaRPr>
          </a:p>
          <a:p>
            <a:pPr algn="ctr"/>
            <a:r>
              <a:rPr lang="fr-CA" sz="1600" b="1" dirty="0">
                <a:solidFill>
                  <a:schemeClr val="accent4">
                    <a:lumMod val="40000"/>
                    <a:lumOff val="60000"/>
                  </a:schemeClr>
                </a:solidFill>
                <a:ea typeface="Calibri" panose="020F0502020204030204" pitchFamily="34" charset="0"/>
              </a:rPr>
              <a:t>Réduction de </a:t>
            </a:r>
            <a:r>
              <a:rPr lang="fr-CA" sz="1600" b="1" dirty="0">
                <a:solidFill>
                  <a:schemeClr val="accent4">
                    <a:lumMod val="40000"/>
                    <a:lumOff val="60000"/>
                  </a:schemeClr>
                </a:solidFill>
                <a:effectLst/>
                <a:ea typeface="Calibri" panose="020F0502020204030204" pitchFamily="34" charset="0"/>
              </a:rPr>
              <a:t>81 jours d’absence maladie = économie de 12 640$ par employé</a:t>
            </a:r>
          </a:p>
          <a:p>
            <a:pPr algn="ctr"/>
            <a:endParaRPr lang="fr-CA" sz="1600" b="1" dirty="0">
              <a:solidFill>
                <a:schemeClr val="accent4">
                  <a:lumMod val="40000"/>
                  <a:lumOff val="60000"/>
                </a:schemeClr>
              </a:solidFill>
              <a:ea typeface="Calibri" panose="020F0502020204030204" pitchFamily="34" charset="0"/>
            </a:endParaRPr>
          </a:p>
          <a:p>
            <a:pPr algn="ctr"/>
            <a:r>
              <a:rPr lang="fr-CA" sz="1600" b="1" dirty="0">
                <a:solidFill>
                  <a:schemeClr val="accent4">
                    <a:lumMod val="40000"/>
                    <a:lumOff val="60000"/>
                  </a:schemeClr>
                </a:solidFill>
                <a:ea typeface="Calibri" panose="020F0502020204030204" pitchFamily="34" charset="0"/>
              </a:rPr>
              <a:t>Réduction des rechutes = économie de 280 000$</a:t>
            </a:r>
            <a:endParaRPr lang="fr-CA" sz="1600" b="1" dirty="0">
              <a:solidFill>
                <a:schemeClr val="accent4">
                  <a:lumMod val="40000"/>
                  <a:lumOff val="60000"/>
                </a:schemeClr>
              </a:solidFill>
              <a:effectLst/>
              <a:ea typeface="Calibri" panose="020F0502020204030204" pitchFamily="34" charset="0"/>
            </a:endParaRPr>
          </a:p>
          <a:p>
            <a:pPr algn="ctr"/>
            <a:endParaRPr lang="fr-CA" sz="1600" b="1" dirty="0">
              <a:solidFill>
                <a:schemeClr val="accent4">
                  <a:lumMod val="40000"/>
                  <a:lumOff val="60000"/>
                </a:schemeClr>
              </a:solidFill>
              <a:effectLst/>
              <a:ea typeface="Calibri" panose="020F0502020204030204" pitchFamily="34" charset="0"/>
            </a:endParaRPr>
          </a:p>
          <a:p>
            <a:pPr algn="ctr"/>
            <a:r>
              <a:rPr lang="fr-CA" sz="1600" b="1" dirty="0">
                <a:solidFill>
                  <a:schemeClr val="accent4">
                    <a:lumMod val="40000"/>
                    <a:lumOff val="60000"/>
                  </a:schemeClr>
                </a:solidFill>
                <a:ea typeface="Calibri" panose="020F0502020204030204" pitchFamily="34" charset="0"/>
              </a:rPr>
              <a:t>É</a:t>
            </a:r>
            <a:r>
              <a:rPr lang="fr-CA" sz="1600" b="1" dirty="0">
                <a:solidFill>
                  <a:schemeClr val="accent4">
                    <a:lumMod val="40000"/>
                    <a:lumOff val="60000"/>
                  </a:schemeClr>
                </a:solidFill>
                <a:effectLst/>
                <a:ea typeface="Calibri" panose="020F0502020204030204" pitchFamily="34" charset="0"/>
              </a:rPr>
              <a:t>conomie 8,1M pour un seul CIUSSS – 500 employés en absence maladie pour TMC (durée d’absence et rechute)</a:t>
            </a:r>
          </a:p>
          <a:p>
            <a:pPr algn="ctr"/>
            <a:endParaRPr lang="fr-CA" sz="1600" b="1" dirty="0">
              <a:solidFill>
                <a:schemeClr val="accent4">
                  <a:lumMod val="40000"/>
                  <a:lumOff val="60000"/>
                </a:schemeClr>
              </a:solidFill>
              <a:effectLst/>
              <a:ea typeface="Calibri" panose="020F0502020204030204" pitchFamily="34" charset="0"/>
            </a:endParaRPr>
          </a:p>
          <a:p>
            <a:pPr algn="ctr"/>
            <a:r>
              <a:rPr lang="fr-CA" sz="1600" b="1" dirty="0">
                <a:solidFill>
                  <a:schemeClr val="accent4">
                    <a:lumMod val="40000"/>
                    <a:lumOff val="60000"/>
                  </a:schemeClr>
                </a:solidFill>
                <a:effectLst/>
                <a:ea typeface="Calibri" panose="020F0502020204030204" pitchFamily="34" charset="0"/>
              </a:rPr>
              <a:t>Économie additionnelle par effets collatéraux sur le collectif</a:t>
            </a:r>
          </a:p>
        </p:txBody>
      </p:sp>
      <p:sp>
        <p:nvSpPr>
          <p:cNvPr id="32" name="ZoneTexte 31">
            <a:extLst>
              <a:ext uri="{FF2B5EF4-FFF2-40B4-BE49-F238E27FC236}">
                <a16:creationId xmlns:a16="http://schemas.microsoft.com/office/drawing/2014/main" id="{AA0F57CE-84E4-C924-3A50-4AC078B56205}"/>
              </a:ext>
            </a:extLst>
          </p:cNvPr>
          <p:cNvSpPr txBox="1"/>
          <p:nvPr/>
        </p:nvSpPr>
        <p:spPr>
          <a:xfrm>
            <a:off x="5675353" y="1306777"/>
            <a:ext cx="6168390" cy="361637"/>
          </a:xfrm>
          <a:prstGeom prst="rect">
            <a:avLst/>
          </a:prstGeom>
          <a:noFill/>
        </p:spPr>
        <p:txBody>
          <a:bodyPr wrap="square">
            <a:spAutoFit/>
          </a:bodyPr>
          <a:lstStyle/>
          <a:p>
            <a:pPr>
              <a:lnSpc>
                <a:spcPts val="2080"/>
              </a:lnSpc>
            </a:pPr>
            <a:r>
              <a:rPr lang="en-US" sz="1800" b="1" dirty="0">
                <a:solidFill>
                  <a:schemeClr val="accent4">
                    <a:lumMod val="40000"/>
                    <a:lumOff val="60000"/>
                  </a:schemeClr>
                </a:solidFill>
                <a:latin typeface="Codec Pro"/>
              </a:rPr>
              <a:t>Collaboration</a:t>
            </a:r>
            <a:r>
              <a:rPr lang="en-US" sz="1800" b="1" dirty="0">
                <a:solidFill>
                  <a:srgbClr val="FAF6EC"/>
                </a:solidFill>
                <a:latin typeface="Codec Pro"/>
              </a:rPr>
              <a:t> </a:t>
            </a:r>
            <a:r>
              <a:rPr lang="en-US" sz="1800" b="1" dirty="0" err="1">
                <a:solidFill>
                  <a:schemeClr val="accent4">
                    <a:lumMod val="40000"/>
                    <a:lumOff val="60000"/>
                  </a:schemeClr>
                </a:solidFill>
                <a:latin typeface="Codec Pro"/>
              </a:rPr>
              <a:t>étroite</a:t>
            </a:r>
            <a:r>
              <a:rPr lang="en-US" sz="1800" b="1" dirty="0">
                <a:solidFill>
                  <a:schemeClr val="accent4">
                    <a:lumMod val="40000"/>
                    <a:lumOff val="60000"/>
                  </a:schemeClr>
                </a:solidFill>
                <a:latin typeface="Codec Pro"/>
              </a:rPr>
              <a:t> entre les </a:t>
            </a:r>
            <a:r>
              <a:rPr lang="en-US" sz="1800" b="1" dirty="0" err="1">
                <a:solidFill>
                  <a:schemeClr val="accent4">
                    <a:lumMod val="40000"/>
                    <a:lumOff val="60000"/>
                  </a:schemeClr>
                </a:solidFill>
                <a:latin typeface="Codec Pro"/>
              </a:rPr>
              <a:t>différents</a:t>
            </a:r>
            <a:r>
              <a:rPr lang="en-US" sz="1800" b="1" dirty="0">
                <a:solidFill>
                  <a:schemeClr val="accent4">
                    <a:lumMod val="40000"/>
                    <a:lumOff val="60000"/>
                  </a:schemeClr>
                </a:solidFill>
                <a:latin typeface="Codec Pro"/>
              </a:rPr>
              <a:t> </a:t>
            </a:r>
            <a:r>
              <a:rPr lang="en-US" sz="1800" b="1" dirty="0" err="1">
                <a:solidFill>
                  <a:schemeClr val="accent4">
                    <a:lumMod val="40000"/>
                    <a:lumOff val="60000"/>
                  </a:schemeClr>
                </a:solidFill>
                <a:latin typeface="Codec Pro"/>
              </a:rPr>
              <a:t>acteurs</a:t>
            </a:r>
            <a:endParaRPr lang="en-US" sz="1800" b="1" dirty="0">
              <a:solidFill>
                <a:schemeClr val="accent4">
                  <a:lumMod val="40000"/>
                  <a:lumOff val="60000"/>
                </a:schemeClr>
              </a:solidFill>
              <a:latin typeface="Codec Pro"/>
            </a:endParaRPr>
          </a:p>
        </p:txBody>
      </p:sp>
      <p:grpSp>
        <p:nvGrpSpPr>
          <p:cNvPr id="33" name="Group 6">
            <a:extLst>
              <a:ext uri="{FF2B5EF4-FFF2-40B4-BE49-F238E27FC236}">
                <a16:creationId xmlns:a16="http://schemas.microsoft.com/office/drawing/2014/main" id="{441FF755-896E-4460-AA4E-92E6A08EA4E4}"/>
              </a:ext>
            </a:extLst>
          </p:cNvPr>
          <p:cNvGrpSpPr/>
          <p:nvPr/>
        </p:nvGrpSpPr>
        <p:grpSpPr>
          <a:xfrm>
            <a:off x="5561560" y="2016632"/>
            <a:ext cx="6572023" cy="606715"/>
            <a:chOff x="0" y="0"/>
            <a:chExt cx="8602315" cy="794148"/>
          </a:xfrm>
          <a:solidFill>
            <a:schemeClr val="accent1">
              <a:lumMod val="75000"/>
              <a:alpha val="34902"/>
            </a:schemeClr>
          </a:solidFill>
        </p:grpSpPr>
        <p:sp>
          <p:nvSpPr>
            <p:cNvPr id="34" name="Freeform 7">
              <a:extLst>
                <a:ext uri="{FF2B5EF4-FFF2-40B4-BE49-F238E27FC236}">
                  <a16:creationId xmlns:a16="http://schemas.microsoft.com/office/drawing/2014/main" id="{B00FACF9-F566-F2F6-9BCA-2AA682DBF773}"/>
                </a:ext>
              </a:extLst>
            </p:cNvPr>
            <p:cNvSpPr/>
            <p:nvPr/>
          </p:nvSpPr>
          <p:spPr>
            <a:xfrm>
              <a:off x="0" y="0"/>
              <a:ext cx="8602315" cy="794148"/>
            </a:xfrm>
            <a:custGeom>
              <a:avLst/>
              <a:gdLst/>
              <a:ahLst/>
              <a:cxnLst/>
              <a:rect l="l" t="t" r="r" b="b"/>
              <a:pathLst>
                <a:path w="8602315" h="794148">
                  <a:moveTo>
                    <a:pt x="8477855" y="794148"/>
                  </a:moveTo>
                  <a:lnTo>
                    <a:pt x="124460" y="794148"/>
                  </a:lnTo>
                  <a:cubicBezTo>
                    <a:pt x="55880" y="794148"/>
                    <a:pt x="0" y="738268"/>
                    <a:pt x="0" y="669688"/>
                  </a:cubicBezTo>
                  <a:lnTo>
                    <a:pt x="0" y="124460"/>
                  </a:lnTo>
                  <a:cubicBezTo>
                    <a:pt x="0" y="55880"/>
                    <a:pt x="55880" y="0"/>
                    <a:pt x="124460" y="0"/>
                  </a:cubicBezTo>
                  <a:lnTo>
                    <a:pt x="8477855" y="0"/>
                  </a:lnTo>
                  <a:cubicBezTo>
                    <a:pt x="8546435" y="0"/>
                    <a:pt x="8602315" y="55880"/>
                    <a:pt x="8602315" y="124460"/>
                  </a:cubicBezTo>
                  <a:lnTo>
                    <a:pt x="8602315" y="669688"/>
                  </a:lnTo>
                  <a:cubicBezTo>
                    <a:pt x="8602315" y="738268"/>
                    <a:pt x="8546435" y="794148"/>
                    <a:pt x="8477855" y="794148"/>
                  </a:cubicBezTo>
                  <a:close/>
                </a:path>
              </a:pathLst>
            </a:custGeom>
            <a:grpFill/>
          </p:spPr>
          <p:txBody>
            <a:bodyPr/>
            <a:lstStyle/>
            <a:p>
              <a:endParaRPr lang="fr-CA" b="1" dirty="0">
                <a:solidFill>
                  <a:schemeClr val="bg1"/>
                </a:solidFill>
              </a:endParaRPr>
            </a:p>
          </p:txBody>
        </p:sp>
      </p:grpSp>
      <p:sp>
        <p:nvSpPr>
          <p:cNvPr id="40" name="ZoneTexte 39">
            <a:extLst>
              <a:ext uri="{FF2B5EF4-FFF2-40B4-BE49-F238E27FC236}">
                <a16:creationId xmlns:a16="http://schemas.microsoft.com/office/drawing/2014/main" id="{BD4D10C2-ED4E-9E1A-D6B8-4EA2DE789D98}"/>
              </a:ext>
            </a:extLst>
          </p:cNvPr>
          <p:cNvSpPr txBox="1"/>
          <p:nvPr/>
        </p:nvSpPr>
        <p:spPr>
          <a:xfrm>
            <a:off x="5712004" y="2153656"/>
            <a:ext cx="6168390" cy="361637"/>
          </a:xfrm>
          <a:prstGeom prst="rect">
            <a:avLst/>
          </a:prstGeom>
          <a:noFill/>
        </p:spPr>
        <p:txBody>
          <a:bodyPr wrap="square">
            <a:spAutoFit/>
          </a:bodyPr>
          <a:lstStyle/>
          <a:p>
            <a:pPr>
              <a:lnSpc>
                <a:spcPts val="2080"/>
              </a:lnSpc>
            </a:pPr>
            <a:r>
              <a:rPr lang="en-US" sz="1800" b="1" dirty="0">
                <a:solidFill>
                  <a:schemeClr val="accent4">
                    <a:lumMod val="40000"/>
                    <a:lumOff val="60000"/>
                  </a:schemeClr>
                </a:solidFill>
                <a:latin typeface="Codec Pro"/>
              </a:rPr>
              <a:t>Implication plus </a:t>
            </a:r>
            <a:r>
              <a:rPr lang="en-US" sz="1800" b="1" dirty="0" err="1">
                <a:solidFill>
                  <a:schemeClr val="accent4">
                    <a:lumMod val="40000"/>
                    <a:lumOff val="60000"/>
                  </a:schemeClr>
                </a:solidFill>
                <a:latin typeface="Codec Pro"/>
              </a:rPr>
              <a:t>élevée</a:t>
            </a:r>
            <a:r>
              <a:rPr lang="en-US" sz="1800" b="1" dirty="0">
                <a:solidFill>
                  <a:schemeClr val="accent4">
                    <a:lumMod val="40000"/>
                    <a:lumOff val="60000"/>
                  </a:schemeClr>
                </a:solidFill>
                <a:latin typeface="Codec Pro"/>
              </a:rPr>
              <a:t> des </a:t>
            </a:r>
            <a:r>
              <a:rPr lang="en-US" sz="1800" b="1" dirty="0" err="1">
                <a:solidFill>
                  <a:schemeClr val="accent4">
                    <a:lumMod val="40000"/>
                    <a:lumOff val="60000"/>
                  </a:schemeClr>
                </a:solidFill>
                <a:latin typeface="Codec Pro"/>
              </a:rPr>
              <a:t>gestionnaires</a:t>
            </a:r>
            <a:endParaRPr lang="en-US" sz="1800" b="1" dirty="0">
              <a:solidFill>
                <a:schemeClr val="accent4">
                  <a:lumMod val="40000"/>
                  <a:lumOff val="60000"/>
                </a:schemeClr>
              </a:solidFill>
              <a:latin typeface="Codec Pro"/>
            </a:endParaRPr>
          </a:p>
        </p:txBody>
      </p:sp>
      <p:sp>
        <p:nvSpPr>
          <p:cNvPr id="42" name="ZoneTexte 41">
            <a:extLst>
              <a:ext uri="{FF2B5EF4-FFF2-40B4-BE49-F238E27FC236}">
                <a16:creationId xmlns:a16="http://schemas.microsoft.com/office/drawing/2014/main" id="{6E96DC29-38E6-E7E0-384D-93A0B832E9ED}"/>
              </a:ext>
            </a:extLst>
          </p:cNvPr>
          <p:cNvSpPr txBox="1"/>
          <p:nvPr/>
        </p:nvSpPr>
        <p:spPr>
          <a:xfrm>
            <a:off x="5713931" y="3104712"/>
            <a:ext cx="6168390" cy="361637"/>
          </a:xfrm>
          <a:prstGeom prst="rect">
            <a:avLst/>
          </a:prstGeom>
          <a:noFill/>
        </p:spPr>
        <p:txBody>
          <a:bodyPr wrap="square">
            <a:spAutoFit/>
          </a:bodyPr>
          <a:lstStyle/>
          <a:p>
            <a:pPr>
              <a:lnSpc>
                <a:spcPts val="2080"/>
              </a:lnSpc>
            </a:pPr>
            <a:r>
              <a:rPr lang="en-US" b="1" dirty="0" err="1">
                <a:solidFill>
                  <a:schemeClr val="accent4">
                    <a:lumMod val="40000"/>
                    <a:lumOff val="60000"/>
                  </a:schemeClr>
                </a:solidFill>
                <a:latin typeface="Codec Pro"/>
              </a:rPr>
              <a:t>Recueil</a:t>
            </a:r>
            <a:r>
              <a:rPr lang="en-US" b="1" dirty="0">
                <a:solidFill>
                  <a:schemeClr val="accent4">
                    <a:lumMod val="40000"/>
                    <a:lumOff val="60000"/>
                  </a:schemeClr>
                </a:solidFill>
                <a:latin typeface="Codec Pro"/>
              </a:rPr>
              <a:t> </a:t>
            </a:r>
            <a:r>
              <a:rPr lang="en-US" b="1" dirty="0" err="1">
                <a:solidFill>
                  <a:schemeClr val="accent4">
                    <a:lumMod val="40000"/>
                    <a:lumOff val="60000"/>
                  </a:schemeClr>
                </a:solidFill>
                <a:latin typeface="Codec Pro"/>
              </a:rPr>
              <a:t>systématique</a:t>
            </a:r>
            <a:r>
              <a:rPr lang="en-US" b="1" dirty="0">
                <a:solidFill>
                  <a:schemeClr val="accent4">
                    <a:lumMod val="40000"/>
                    <a:lumOff val="60000"/>
                  </a:schemeClr>
                </a:solidFill>
                <a:latin typeface="Codec Pro"/>
              </a:rPr>
              <a:t> des données, utile pour la </a:t>
            </a:r>
            <a:r>
              <a:rPr lang="en-US" b="1" dirty="0" err="1">
                <a:solidFill>
                  <a:schemeClr val="accent4">
                    <a:lumMod val="40000"/>
                    <a:lumOff val="60000"/>
                  </a:schemeClr>
                </a:solidFill>
                <a:latin typeface="Codec Pro"/>
              </a:rPr>
              <a:t>prévention</a:t>
            </a:r>
            <a:endParaRPr lang="en-US" sz="1800" b="1" dirty="0">
              <a:solidFill>
                <a:schemeClr val="accent4">
                  <a:lumMod val="40000"/>
                  <a:lumOff val="60000"/>
                </a:schemeClr>
              </a:solidFill>
              <a:latin typeface="Codec Pro"/>
            </a:endParaRPr>
          </a:p>
        </p:txBody>
      </p:sp>
      <p:sp>
        <p:nvSpPr>
          <p:cNvPr id="43" name="ZoneTexte 42">
            <a:extLst>
              <a:ext uri="{FF2B5EF4-FFF2-40B4-BE49-F238E27FC236}">
                <a16:creationId xmlns:a16="http://schemas.microsoft.com/office/drawing/2014/main" id="{387BEE69-1AC9-7531-43C6-FADA31AC7841}"/>
              </a:ext>
            </a:extLst>
          </p:cNvPr>
          <p:cNvSpPr txBox="1"/>
          <p:nvPr/>
        </p:nvSpPr>
        <p:spPr>
          <a:xfrm>
            <a:off x="5762160" y="4113637"/>
            <a:ext cx="6168390" cy="361637"/>
          </a:xfrm>
          <a:prstGeom prst="rect">
            <a:avLst/>
          </a:prstGeom>
          <a:noFill/>
        </p:spPr>
        <p:txBody>
          <a:bodyPr wrap="square">
            <a:spAutoFit/>
          </a:bodyPr>
          <a:lstStyle/>
          <a:p>
            <a:pPr>
              <a:lnSpc>
                <a:spcPts val="2080"/>
              </a:lnSpc>
            </a:pPr>
            <a:r>
              <a:rPr lang="en-US" b="1" dirty="0" err="1">
                <a:solidFill>
                  <a:schemeClr val="accent4">
                    <a:lumMod val="40000"/>
                    <a:lumOff val="60000"/>
                  </a:schemeClr>
                </a:solidFill>
                <a:latin typeface="Codec Pro"/>
              </a:rPr>
              <a:t>Suivi</a:t>
            </a:r>
            <a:r>
              <a:rPr lang="en-US" b="1" dirty="0">
                <a:solidFill>
                  <a:schemeClr val="accent4">
                    <a:lumMod val="40000"/>
                    <a:lumOff val="60000"/>
                  </a:schemeClr>
                </a:solidFill>
                <a:latin typeface="Codec Pro"/>
              </a:rPr>
              <a:t> des </a:t>
            </a:r>
            <a:r>
              <a:rPr lang="en-US" b="1" dirty="0" err="1">
                <a:solidFill>
                  <a:schemeClr val="accent4">
                    <a:lumMod val="40000"/>
                    <a:lumOff val="60000"/>
                  </a:schemeClr>
                </a:solidFill>
                <a:latin typeface="Codec Pro"/>
              </a:rPr>
              <a:t>employés</a:t>
            </a:r>
            <a:r>
              <a:rPr lang="en-US" b="1" dirty="0">
                <a:solidFill>
                  <a:schemeClr val="accent4">
                    <a:lumMod val="40000"/>
                    <a:lumOff val="60000"/>
                  </a:schemeClr>
                </a:solidFill>
                <a:latin typeface="Codec Pro"/>
              </a:rPr>
              <a:t> </a:t>
            </a:r>
            <a:r>
              <a:rPr lang="en-US" b="1" dirty="0" err="1">
                <a:solidFill>
                  <a:schemeClr val="accent4">
                    <a:lumMod val="40000"/>
                    <a:lumOff val="60000"/>
                  </a:schemeClr>
                </a:solidFill>
                <a:latin typeface="Codec Pro"/>
              </a:rPr>
              <a:t>lors</a:t>
            </a:r>
            <a:r>
              <a:rPr lang="en-US" b="1" dirty="0">
                <a:solidFill>
                  <a:schemeClr val="accent4">
                    <a:lumMod val="40000"/>
                    <a:lumOff val="60000"/>
                  </a:schemeClr>
                </a:solidFill>
                <a:latin typeface="Codec Pro"/>
              </a:rPr>
              <a:t> de </a:t>
            </a:r>
            <a:r>
              <a:rPr lang="en-US" b="1" dirty="0" err="1">
                <a:solidFill>
                  <a:schemeClr val="accent4">
                    <a:lumMod val="40000"/>
                    <a:lumOff val="60000"/>
                  </a:schemeClr>
                </a:solidFill>
                <a:latin typeface="Codec Pro"/>
              </a:rPr>
              <a:t>l’absence</a:t>
            </a:r>
            <a:r>
              <a:rPr lang="en-US" b="1" dirty="0">
                <a:solidFill>
                  <a:schemeClr val="accent4">
                    <a:lumMod val="40000"/>
                    <a:lumOff val="60000"/>
                  </a:schemeClr>
                </a:solidFill>
                <a:latin typeface="Codec Pro"/>
              </a:rPr>
              <a:t> et du retour (3 </a:t>
            </a:r>
            <a:r>
              <a:rPr lang="en-US" b="1" dirty="0" err="1">
                <a:solidFill>
                  <a:schemeClr val="accent4">
                    <a:lumMod val="40000"/>
                    <a:lumOff val="60000"/>
                  </a:schemeClr>
                </a:solidFill>
                <a:latin typeface="Codec Pro"/>
              </a:rPr>
              <a:t>mois</a:t>
            </a:r>
            <a:r>
              <a:rPr lang="en-US" b="1" dirty="0">
                <a:solidFill>
                  <a:schemeClr val="accent4">
                    <a:lumMod val="40000"/>
                    <a:lumOff val="60000"/>
                  </a:schemeClr>
                </a:solidFill>
                <a:latin typeface="Codec Pro"/>
              </a:rPr>
              <a:t>)</a:t>
            </a:r>
            <a:endParaRPr lang="en-US" sz="1800" b="1" dirty="0">
              <a:solidFill>
                <a:schemeClr val="accent4">
                  <a:lumMod val="40000"/>
                  <a:lumOff val="60000"/>
                </a:schemeClr>
              </a:solidFill>
              <a:latin typeface="Codec Pro"/>
            </a:endParaRPr>
          </a:p>
        </p:txBody>
      </p:sp>
      <p:sp>
        <p:nvSpPr>
          <p:cNvPr id="44" name="ZoneTexte 43">
            <a:extLst>
              <a:ext uri="{FF2B5EF4-FFF2-40B4-BE49-F238E27FC236}">
                <a16:creationId xmlns:a16="http://schemas.microsoft.com/office/drawing/2014/main" id="{BEE716B3-AC17-4FEE-5568-2C3887E37CE5}"/>
              </a:ext>
            </a:extLst>
          </p:cNvPr>
          <p:cNvSpPr txBox="1"/>
          <p:nvPr/>
        </p:nvSpPr>
        <p:spPr>
          <a:xfrm>
            <a:off x="3044143" y="5828619"/>
            <a:ext cx="7337331" cy="361637"/>
          </a:xfrm>
          <a:prstGeom prst="rect">
            <a:avLst/>
          </a:prstGeom>
          <a:noFill/>
        </p:spPr>
        <p:txBody>
          <a:bodyPr wrap="square">
            <a:spAutoFit/>
          </a:bodyPr>
          <a:lstStyle/>
          <a:p>
            <a:pPr>
              <a:lnSpc>
                <a:spcPts val="2080"/>
              </a:lnSpc>
            </a:pPr>
            <a:r>
              <a:rPr lang="en-US" b="1" dirty="0">
                <a:solidFill>
                  <a:srgbClr val="FAF6EC"/>
                </a:solidFill>
              </a:rPr>
              <a:t>ECR de </a:t>
            </a:r>
            <a:r>
              <a:rPr lang="fr-FR" b="1" i="1" dirty="0" err="1">
                <a:solidFill>
                  <a:schemeClr val="bg1"/>
                </a:solidFill>
              </a:rPr>
              <a:t>PRATICA</a:t>
            </a:r>
            <a:r>
              <a:rPr lang="fr-FR" b="1" i="1" baseline="30000" dirty="0" err="1">
                <a:solidFill>
                  <a:schemeClr val="bg1"/>
                </a:solidFill>
              </a:rPr>
              <a:t>dr</a:t>
            </a:r>
            <a:r>
              <a:rPr lang="en-US" b="1" dirty="0">
                <a:solidFill>
                  <a:srgbClr val="FAF6EC"/>
                </a:solidFill>
              </a:rPr>
              <a:t> 2.0 (MSSS) dans deux CISSS, un CIUSSS et au CHUM</a:t>
            </a:r>
            <a:endParaRPr lang="en-US" sz="1800" b="1" dirty="0">
              <a:solidFill>
                <a:srgbClr val="FAF6EC"/>
              </a:solidFill>
            </a:endParaRPr>
          </a:p>
        </p:txBody>
      </p:sp>
    </p:spTree>
    <p:extLst>
      <p:ext uri="{BB962C8B-B14F-4D97-AF65-F5344CB8AC3E}">
        <p14:creationId xmlns:p14="http://schemas.microsoft.com/office/powerpoint/2010/main" val="35832165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6" grpId="0" animBg="1"/>
      <p:bldP spid="32" grpId="0"/>
      <p:bldP spid="40"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29"/>
            <a:ext cx="12192000" cy="8125273"/>
          </a:xfrm>
          <a:prstGeom prst="rect">
            <a:avLst/>
          </a:prstGeom>
        </p:spPr>
      </p:pic>
      <p:sp>
        <p:nvSpPr>
          <p:cNvPr id="80" name="Rectangle 79"/>
          <p:cNvSpPr/>
          <p:nvPr/>
        </p:nvSpPr>
        <p:spPr>
          <a:xfrm>
            <a:off x="-5218" y="0"/>
            <a:ext cx="12197217" cy="685800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0" dirty="0"/>
          </a:p>
        </p:txBody>
      </p:sp>
      <p:pic>
        <p:nvPicPr>
          <p:cNvPr id="185" name="Image 1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36"/>
            <a:ext cx="12192000" cy="8125273"/>
          </a:xfrm>
          <a:prstGeom prst="rect">
            <a:avLst/>
          </a:prstGeom>
        </p:spPr>
      </p:pic>
      <p:pic>
        <p:nvPicPr>
          <p:cNvPr id="184" name="Image 183">
            <a:hlinkClick r:id="rId3"/>
          </p:cNvPr>
          <p:cNvPicPr>
            <a:picLocks noChangeAspect="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5598"/>
          <a:stretch/>
        </p:blipFill>
        <p:spPr>
          <a:xfrm>
            <a:off x="5526095" y="1718181"/>
            <a:ext cx="1139810" cy="962025"/>
          </a:xfrm>
          <a:prstGeom prst="rect">
            <a:avLst/>
          </a:prstGeom>
        </p:spPr>
      </p:pic>
      <p:sp>
        <p:nvSpPr>
          <p:cNvPr id="183" name="Rectangle 182"/>
          <p:cNvSpPr/>
          <p:nvPr/>
        </p:nvSpPr>
        <p:spPr>
          <a:xfrm>
            <a:off x="-302309" y="601467"/>
            <a:ext cx="12206513" cy="830997"/>
          </a:xfrm>
          <a:prstGeom prst="rect">
            <a:avLst/>
          </a:prstGeom>
        </p:spPr>
        <p:txBody>
          <a:bodyPr wrap="square">
            <a:spAutoFit/>
          </a:bodyPr>
          <a:lstStyle/>
          <a:p>
            <a:pPr algn="ctr"/>
            <a:r>
              <a:rPr lang="fr-CA" sz="4800" dirty="0">
                <a:solidFill>
                  <a:srgbClr val="69BEA3"/>
                </a:solidFill>
                <a:ea typeface="Roboto Medium" panose="02000000000000000000" pitchFamily="2" charset="0"/>
                <a:cs typeface="Roboto Medium" panose="02000000000000000000" pitchFamily="2" charset="0"/>
              </a:rPr>
              <a:t>S</a:t>
            </a:r>
            <a:r>
              <a:rPr lang="fr-CA" sz="4800" dirty="0">
                <a:solidFill>
                  <a:schemeClr val="tx1">
                    <a:lumMod val="50000"/>
                    <a:lumOff val="50000"/>
                  </a:schemeClr>
                </a:solidFill>
                <a:ea typeface="Roboto Medium" panose="02000000000000000000" pitchFamily="2" charset="0"/>
                <a:cs typeface="Roboto Medium" panose="02000000000000000000" pitchFamily="2" charset="0"/>
              </a:rPr>
              <a:t>ante</a:t>
            </a:r>
            <a:r>
              <a:rPr lang="fr-CA" sz="4800" dirty="0">
                <a:solidFill>
                  <a:srgbClr val="D60B52"/>
                </a:solidFill>
                <a:ea typeface="Roboto Medium" panose="02000000000000000000" pitchFamily="2" charset="0"/>
                <a:cs typeface="Roboto Medium" panose="02000000000000000000" pitchFamily="2" charset="0"/>
              </a:rPr>
              <a:t>M</a:t>
            </a:r>
            <a:r>
              <a:rPr lang="fr-CA" sz="4800" dirty="0">
                <a:solidFill>
                  <a:schemeClr val="tx1">
                    <a:lumMod val="50000"/>
                    <a:lumOff val="50000"/>
                  </a:schemeClr>
                </a:solidFill>
                <a:ea typeface="Roboto Medium" panose="02000000000000000000" pitchFamily="2" charset="0"/>
                <a:cs typeface="Roboto Medium" panose="02000000000000000000" pitchFamily="2" charset="0"/>
              </a:rPr>
              <a:t>entale</a:t>
            </a:r>
            <a:r>
              <a:rPr lang="fr-CA" sz="4800" dirty="0">
                <a:solidFill>
                  <a:srgbClr val="F39200"/>
                </a:solidFill>
                <a:ea typeface="Roboto Medium" panose="02000000000000000000" pitchFamily="2" charset="0"/>
                <a:cs typeface="Roboto Medium" panose="02000000000000000000" pitchFamily="2" charset="0"/>
              </a:rPr>
              <a:t>T</a:t>
            </a:r>
            <a:r>
              <a:rPr lang="fr-CA" sz="4800" dirty="0">
                <a:solidFill>
                  <a:schemeClr val="tx1">
                    <a:lumMod val="50000"/>
                    <a:lumOff val="50000"/>
                  </a:schemeClr>
                </a:solidFill>
                <a:ea typeface="Roboto Medium" panose="02000000000000000000" pitchFamily="2" charset="0"/>
                <a:cs typeface="Roboto Medium" panose="02000000000000000000" pitchFamily="2" charset="0"/>
              </a:rPr>
              <a:t>ravail.ca</a:t>
            </a:r>
          </a:p>
        </p:txBody>
      </p:sp>
      <p:sp>
        <p:nvSpPr>
          <p:cNvPr id="3" name="ZoneTexte 2"/>
          <p:cNvSpPr txBox="1"/>
          <p:nvPr/>
        </p:nvSpPr>
        <p:spPr>
          <a:xfrm>
            <a:off x="6829875" y="1687875"/>
            <a:ext cx="5198154" cy="1754326"/>
          </a:xfrm>
          <a:prstGeom prst="rect">
            <a:avLst/>
          </a:prstGeom>
          <a:noFill/>
        </p:spPr>
        <p:txBody>
          <a:bodyPr wrap="none" rtlCol="0">
            <a:spAutoFit/>
          </a:bodyPr>
          <a:lstStyle/>
          <a:p>
            <a:r>
              <a:rPr lang="fr-CA" dirty="0">
                <a:solidFill>
                  <a:schemeClr val="bg2">
                    <a:lumMod val="50000"/>
                  </a:schemeClr>
                </a:solidFill>
                <a:hlinkClick r:id="rId6"/>
              </a:rPr>
              <a:t>corbiere.marc@uqam.ca</a:t>
            </a:r>
            <a:endParaRPr lang="fr-CA" dirty="0">
              <a:solidFill>
                <a:schemeClr val="bg2">
                  <a:lumMod val="50000"/>
                </a:schemeClr>
              </a:solidFill>
            </a:endParaRPr>
          </a:p>
          <a:p>
            <a:r>
              <a:rPr lang="fr-CA" dirty="0">
                <a:solidFill>
                  <a:schemeClr val="bg2">
                    <a:lumMod val="50000"/>
                  </a:schemeClr>
                </a:solidFill>
                <a:hlinkClick r:id="rId7"/>
              </a:rPr>
              <a:t>https://www.santementaletravail.ca/missions-chaire/</a:t>
            </a:r>
            <a:endParaRPr lang="fr-CA" dirty="0">
              <a:solidFill>
                <a:schemeClr val="bg2">
                  <a:lumMod val="50000"/>
                </a:schemeClr>
              </a:solidFill>
            </a:endParaRPr>
          </a:p>
          <a:p>
            <a:r>
              <a:rPr lang="fr-CA" dirty="0">
                <a:solidFill>
                  <a:schemeClr val="bg2">
                    <a:lumMod val="50000"/>
                  </a:schemeClr>
                </a:solidFill>
                <a:hlinkClick r:id="rId8"/>
              </a:rPr>
              <a:t>https://copratique.santementaletravail.ca/</a:t>
            </a:r>
            <a:endParaRPr lang="fr-CA" dirty="0">
              <a:solidFill>
                <a:schemeClr val="bg2">
                  <a:lumMod val="50000"/>
                </a:schemeClr>
              </a:solidFill>
            </a:endParaRPr>
          </a:p>
          <a:p>
            <a:endParaRPr lang="fr-CA" dirty="0">
              <a:solidFill>
                <a:schemeClr val="bg2">
                  <a:lumMod val="50000"/>
                </a:schemeClr>
              </a:solidFill>
            </a:endParaRPr>
          </a:p>
          <a:p>
            <a:endParaRPr lang="fr-CA" dirty="0">
              <a:solidFill>
                <a:schemeClr val="bg2">
                  <a:lumMod val="50000"/>
                </a:schemeClr>
              </a:solidFill>
            </a:endParaRPr>
          </a:p>
          <a:p>
            <a:endParaRPr lang="fr-CA" dirty="0">
              <a:solidFill>
                <a:schemeClr val="bg2">
                  <a:lumMod val="50000"/>
                </a:schemeClr>
              </a:solidFill>
            </a:endParaRPr>
          </a:p>
        </p:txBody>
      </p:sp>
      <p:sp>
        <p:nvSpPr>
          <p:cNvPr id="2" name="Rectangle 1">
            <a:extLst>
              <a:ext uri="{FF2B5EF4-FFF2-40B4-BE49-F238E27FC236}">
                <a16:creationId xmlns:a16="http://schemas.microsoft.com/office/drawing/2014/main" id="{9AA95932-B937-AA2E-9CA7-2E6DA22B4243}"/>
              </a:ext>
            </a:extLst>
          </p:cNvPr>
          <p:cNvSpPr/>
          <p:nvPr/>
        </p:nvSpPr>
        <p:spPr>
          <a:xfrm>
            <a:off x="114300" y="1370104"/>
            <a:ext cx="5356226" cy="1906496"/>
          </a:xfrm>
          <a:prstGeom prst="rect">
            <a:avLst/>
          </a:prstGeom>
          <a:solidFill>
            <a:srgbClr val="FFFFFF">
              <a:alpha val="23137"/>
            </a:srgbClr>
          </a:solidFill>
          <a:ln w="571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CA" dirty="0">
                <a:solidFill>
                  <a:schemeClr val="tx1"/>
                </a:solidFill>
              </a:rPr>
              <a:t>Colloque </a:t>
            </a:r>
            <a:r>
              <a:rPr lang="fr-CA" b="1" dirty="0">
                <a:solidFill>
                  <a:schemeClr val="tx1"/>
                </a:solidFill>
              </a:rPr>
              <a:t>Recherche pour la santé mentale au Québec </a:t>
            </a:r>
          </a:p>
          <a:p>
            <a:pPr algn="ctr"/>
            <a:r>
              <a:rPr lang="fr-CA" b="1" dirty="0">
                <a:solidFill>
                  <a:srgbClr val="D60B52"/>
                </a:solidFill>
              </a:rPr>
              <a:t>12-13 juin 2025 (campus MIL, UdeM)</a:t>
            </a:r>
            <a:endParaRPr lang="fr-CA" dirty="0">
              <a:solidFill>
                <a:schemeClr val="tx1"/>
              </a:solidFill>
            </a:endParaRPr>
          </a:p>
          <a:p>
            <a:pPr algn="ctr"/>
            <a:endParaRPr lang="fr-CA" dirty="0">
              <a:solidFill>
                <a:schemeClr val="tx1"/>
              </a:solidFill>
            </a:endParaRPr>
          </a:p>
        </p:txBody>
      </p:sp>
    </p:spTree>
    <p:extLst>
      <p:ext uri="{BB962C8B-B14F-4D97-AF65-F5344CB8AC3E}">
        <p14:creationId xmlns:p14="http://schemas.microsoft.com/office/powerpoint/2010/main" val="17540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500"/>
                                        <p:tgtEl>
                                          <p:spTgt spid="18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3" grpId="0"/>
      <p:bldP spid="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47064</TotalTime>
  <Words>1653</Words>
  <Application>Microsoft Macintosh PowerPoint</Application>
  <PresentationFormat>Grand écran</PresentationFormat>
  <Paragraphs>165</Paragraphs>
  <Slides>13</Slides>
  <Notes>5</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13</vt:i4>
      </vt:variant>
    </vt:vector>
  </HeadingPairs>
  <TitlesOfParts>
    <vt:vector size="23" baseType="lpstr">
      <vt:lpstr>Agency FB</vt:lpstr>
      <vt:lpstr>Arial</vt:lpstr>
      <vt:lpstr>Calibri</vt:lpstr>
      <vt:lpstr>Calibri Light</vt:lpstr>
      <vt:lpstr>Codec Pro</vt:lpstr>
      <vt:lpstr>Corben</vt:lpstr>
      <vt:lpstr>Roboto Medium</vt:lpstr>
      <vt:lpstr>Segoe UI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UQAM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Jean-Philippe Lachance</dc:creator>
  <cp:lastModifiedBy>Corbiere, Marc</cp:lastModifiedBy>
  <cp:revision>1171</cp:revision>
  <dcterms:created xsi:type="dcterms:W3CDTF">2017-03-23T18:54:36Z</dcterms:created>
  <dcterms:modified xsi:type="dcterms:W3CDTF">2025-03-20T18:27:00Z</dcterms:modified>
</cp:coreProperties>
</file>