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Roboto Medium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  <p:embeddedFont>
      <p:font typeface="Poppins"/>
      <p:regular r:id="rId30"/>
      <p:bold r:id="rId31"/>
      <p:italic r:id="rId32"/>
      <p:boldItalic r:id="rId33"/>
    </p:embeddedFont>
    <p:embeddedFont>
      <p:font typeface="Lato Light"/>
      <p:regular r:id="rId34"/>
      <p:bold r:id="rId35"/>
      <p:italic r:id="rId36"/>
      <p:boldItalic r:id="rId37"/>
    </p:embeddedFont>
    <p:embeddedFont>
      <p:font typeface="Poppins Medium"/>
      <p:regular r:id="rId38"/>
      <p:bold r:id="rId39"/>
      <p:italic r:id="rId40"/>
      <p:boldItalic r:id="rId41"/>
    </p:embeddedFont>
    <p:embeddedFont>
      <p:font typeface="Roboto Light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50">
          <p15:clr>
            <a:srgbClr val="9AA0A6"/>
          </p15:clr>
        </p15:guide>
        <p15:guide id="4" orient="horz" pos="170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850" orient="horz"/>
        <p:guide pos="170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Medium-italic.fntdata"/><Relationship Id="rId20" Type="http://schemas.openxmlformats.org/officeDocument/2006/relationships/font" Target="fonts/Roboto-italic.fntdata"/><Relationship Id="rId42" Type="http://schemas.openxmlformats.org/officeDocument/2006/relationships/font" Target="fonts/RobotoLight-regular.fntdata"/><Relationship Id="rId41" Type="http://schemas.openxmlformats.org/officeDocument/2006/relationships/font" Target="fonts/PoppinsMedium-boldItalic.fntdata"/><Relationship Id="rId22" Type="http://schemas.openxmlformats.org/officeDocument/2006/relationships/font" Target="fonts/RobotoMedium-regular.fntdata"/><Relationship Id="rId44" Type="http://schemas.openxmlformats.org/officeDocument/2006/relationships/font" Target="fonts/RobotoLight-italic.fntdata"/><Relationship Id="rId21" Type="http://schemas.openxmlformats.org/officeDocument/2006/relationships/font" Target="fonts/Roboto-boldItalic.fntdata"/><Relationship Id="rId43" Type="http://schemas.openxmlformats.org/officeDocument/2006/relationships/font" Target="fonts/RobotoLight-bold.fntdata"/><Relationship Id="rId24" Type="http://schemas.openxmlformats.org/officeDocument/2006/relationships/font" Target="fonts/RobotoMedium-italic.fntdata"/><Relationship Id="rId23" Type="http://schemas.openxmlformats.org/officeDocument/2006/relationships/font" Target="fonts/RobotoMedium-bold.fntdata"/><Relationship Id="rId45" Type="http://schemas.openxmlformats.org/officeDocument/2006/relationships/font" Target="fonts/Roboto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RobotoMedium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-bold.fntdata"/><Relationship Id="rId30" Type="http://schemas.openxmlformats.org/officeDocument/2006/relationships/font" Target="fonts/Poppins-regular.fntdata"/><Relationship Id="rId11" Type="http://schemas.openxmlformats.org/officeDocument/2006/relationships/slide" Target="slides/slide6.xml"/><Relationship Id="rId33" Type="http://schemas.openxmlformats.org/officeDocument/2006/relationships/font" Target="fonts/Poppins-boldItalic.fntdata"/><Relationship Id="rId10" Type="http://schemas.openxmlformats.org/officeDocument/2006/relationships/slide" Target="slides/slide5.xml"/><Relationship Id="rId32" Type="http://schemas.openxmlformats.org/officeDocument/2006/relationships/font" Target="fonts/Poppins-italic.fntdata"/><Relationship Id="rId13" Type="http://schemas.openxmlformats.org/officeDocument/2006/relationships/slide" Target="slides/slide8.xml"/><Relationship Id="rId35" Type="http://schemas.openxmlformats.org/officeDocument/2006/relationships/font" Target="fonts/LatoLight-bold.fntdata"/><Relationship Id="rId12" Type="http://schemas.openxmlformats.org/officeDocument/2006/relationships/slide" Target="slides/slide7.xml"/><Relationship Id="rId34" Type="http://schemas.openxmlformats.org/officeDocument/2006/relationships/font" Target="fonts/LatoLight-regular.fntdata"/><Relationship Id="rId15" Type="http://schemas.openxmlformats.org/officeDocument/2006/relationships/slide" Target="slides/slide10.xml"/><Relationship Id="rId37" Type="http://schemas.openxmlformats.org/officeDocument/2006/relationships/font" Target="fonts/LatoLight-boldItalic.fntdata"/><Relationship Id="rId14" Type="http://schemas.openxmlformats.org/officeDocument/2006/relationships/slide" Target="slides/slide9.xml"/><Relationship Id="rId36" Type="http://schemas.openxmlformats.org/officeDocument/2006/relationships/font" Target="fonts/LatoLight-italic.fntdata"/><Relationship Id="rId17" Type="http://schemas.openxmlformats.org/officeDocument/2006/relationships/slide" Target="slides/slide12.xml"/><Relationship Id="rId39" Type="http://schemas.openxmlformats.org/officeDocument/2006/relationships/font" Target="fonts/PoppinsMedium-bold.fntdata"/><Relationship Id="rId16" Type="http://schemas.openxmlformats.org/officeDocument/2006/relationships/slide" Target="slides/slide11.xml"/><Relationship Id="rId38" Type="http://schemas.openxmlformats.org/officeDocument/2006/relationships/font" Target="fonts/PoppinsMedium-regular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f6f4709d4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3f6f4709d4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441467037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441467037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e42b9d5230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e42b9d523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441467037f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441467037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afa5ef43b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afa5ef43b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4299fb1a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e4299fb1a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f6f4709d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3f6f4709d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4299fb1a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e4299fb1a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f6f4709d4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3f6f4709d4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afa5ef43b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afa5ef43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e42b9d5230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e42b9d523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e42b9d523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e42b9d523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188625" y="1195890"/>
            <a:ext cx="5481600" cy="8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341725" y="2472890"/>
            <a:ext cx="53286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2341725" y="3729866"/>
            <a:ext cx="32559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hasCustomPrompt="1" type="title"/>
          </p:nvPr>
        </p:nvSpPr>
        <p:spPr>
          <a:xfrm>
            <a:off x="1440000" y="1106125"/>
            <a:ext cx="59064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1440000" y="3152225"/>
            <a:ext cx="59064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 1 1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ctrTitle"/>
          </p:nvPr>
        </p:nvSpPr>
        <p:spPr>
          <a:xfrm>
            <a:off x="693075" y="2831700"/>
            <a:ext cx="6957000" cy="8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693000" y="3771000"/>
            <a:ext cx="6957000" cy="6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 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693075" y="664150"/>
            <a:ext cx="6957000" cy="378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 1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693075" y="521225"/>
            <a:ext cx="6957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693075" y="1323625"/>
            <a:ext cx="6957000" cy="31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deux colonnes 1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693075" y="521225"/>
            <a:ext cx="6957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693075" y="1358925"/>
            <a:ext cx="3379800" cy="30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●"/>
              <a:defRPr sz="1200"/>
            </a:lvl9pPr>
          </a:lstStyle>
          <a:p/>
        </p:txBody>
      </p:sp>
      <p:sp>
        <p:nvSpPr>
          <p:cNvPr id="63" name="Google Shape;63;p16"/>
          <p:cNvSpPr txBox="1"/>
          <p:nvPr>
            <p:ph idx="2" type="body"/>
          </p:nvPr>
        </p:nvSpPr>
        <p:spPr>
          <a:xfrm>
            <a:off x="4543800" y="1358875"/>
            <a:ext cx="3106200" cy="30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●"/>
              <a:defRPr sz="1200"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663650" y="521225"/>
            <a:ext cx="6986400" cy="8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BC/Radio-Canada look corpo 1">
  <p:cSld name="ONE_COLUMN_TEX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693075" y="522000"/>
            <a:ext cx="69570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>
            <a:off x="693075" y="1277700"/>
            <a:ext cx="3732900" cy="32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●"/>
              <a:defRPr sz="1200"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int principal 1">
  <p:cSld name="MAIN_POIN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693075" y="664150"/>
            <a:ext cx="6957000" cy="38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égende 1">
  <p:cSld name="CAPTION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idx="1" type="body"/>
          </p:nvPr>
        </p:nvSpPr>
        <p:spPr>
          <a:xfrm>
            <a:off x="693075" y="3829525"/>
            <a:ext cx="6957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 1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1440000" y="2831700"/>
            <a:ext cx="5906400" cy="8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1440000" y="3771000"/>
            <a:ext cx="5906400" cy="6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bre de grande taille 1">
  <p:cSld name="BIG_NUMB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hasCustomPrompt="1" type="title"/>
          </p:nvPr>
        </p:nvSpPr>
        <p:spPr>
          <a:xfrm>
            <a:off x="693075" y="1106125"/>
            <a:ext cx="6957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693075" y="3152225"/>
            <a:ext cx="6957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rtl="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 2">
  <p:cSld name="BLANK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 1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ster">
  <p:cSld name="Mast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1440000" y="664150"/>
            <a:ext cx="5906400" cy="378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1440000" y="521225"/>
            <a:ext cx="590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440000" y="1425475"/>
            <a:ext cx="5906700" cy="30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440000" y="521225"/>
            <a:ext cx="590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1440000" y="1358925"/>
            <a:ext cx="2871600" cy="30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●"/>
              <a:defRPr sz="1200"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4832400" y="1358875"/>
            <a:ext cx="2514000" cy="30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●"/>
              <a:defRPr sz="1200"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1440000" y="521225"/>
            <a:ext cx="5906700" cy="8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BC/Radio-Canada look corpo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1440000" y="522000"/>
            <a:ext cx="59064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1440000" y="1389600"/>
            <a:ext cx="2985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●"/>
              <a:defRPr sz="12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1440000" y="664150"/>
            <a:ext cx="5906400" cy="38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1440000" y="3829525"/>
            <a:ext cx="59064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4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40000" y="521225"/>
            <a:ext cx="5906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None/>
              <a:defRPr b="1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440000" y="1425475"/>
            <a:ext cx="5906700" cy="30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Roboto"/>
              <a:buChar char="●"/>
              <a:defRPr sz="1700"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0000"/>
              </a:buClr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000"/>
            </a:lvl1pPr>
            <a:lvl2pPr lvl="1" algn="ctr">
              <a:buNone/>
              <a:defRPr sz="1000"/>
            </a:lvl2pPr>
            <a:lvl3pPr lvl="2" algn="ctr">
              <a:buNone/>
              <a:defRPr sz="1000"/>
            </a:lvl3pPr>
            <a:lvl4pPr lvl="3" algn="ctr">
              <a:buNone/>
              <a:defRPr sz="1000"/>
            </a:lvl4pPr>
            <a:lvl5pPr lvl="4" algn="ctr">
              <a:buNone/>
              <a:defRPr sz="1000"/>
            </a:lvl5pPr>
            <a:lvl6pPr lvl="5" algn="ctr">
              <a:buNone/>
              <a:defRPr sz="1000"/>
            </a:lvl6pPr>
            <a:lvl7pPr lvl="6" algn="ctr">
              <a:buNone/>
              <a:defRPr sz="1000"/>
            </a:lvl7pPr>
            <a:lvl8pPr lvl="7" algn="ctr">
              <a:buNone/>
              <a:defRPr sz="1000"/>
            </a:lvl8pPr>
            <a:lvl9pPr lvl="8" algn="ctr">
              <a:buNone/>
              <a:defRPr sz="1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7">
          <p15:clr>
            <a:srgbClr val="EA4335"/>
          </p15:clr>
        </p15:guide>
        <p15:guide id="2" pos="4819">
          <p15:clr>
            <a:srgbClr val="EA4335"/>
          </p15:clr>
        </p15:guide>
        <p15:guide id="3" orient="horz" pos="2803">
          <p15:clr>
            <a:srgbClr val="EA4335"/>
          </p15:clr>
        </p15:guide>
        <p15:guide id="4" orient="horz" pos="41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6"/>
          <p:cNvPicPr preferRelativeResize="0"/>
          <p:nvPr/>
        </p:nvPicPr>
        <p:blipFill rotWithShape="1">
          <a:blip r:embed="rId3">
            <a:alphaModFix/>
          </a:blip>
          <a:srcRect b="1185" l="-37501" r="27816" t="0"/>
          <a:stretch/>
        </p:blipFill>
        <p:spPr>
          <a:xfrm>
            <a:off x="-22012" y="0"/>
            <a:ext cx="918802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6"/>
          <p:cNvPicPr preferRelativeResize="0"/>
          <p:nvPr/>
        </p:nvPicPr>
        <p:blipFill rotWithShape="1">
          <a:blip r:embed="rId4">
            <a:alphaModFix/>
          </a:blip>
          <a:srcRect b="0" l="0" r="29313" t="0"/>
          <a:stretch/>
        </p:blipFill>
        <p:spPr>
          <a:xfrm>
            <a:off x="0" y="-8962"/>
            <a:ext cx="6463699" cy="516142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6"/>
          <p:cNvSpPr txBox="1"/>
          <p:nvPr>
            <p:ph idx="4294967295" type="ctrTitle"/>
          </p:nvPr>
        </p:nvSpPr>
        <p:spPr>
          <a:xfrm>
            <a:off x="1784975" y="1576500"/>
            <a:ext cx="4338000" cy="8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/>
              <a:t>CBC/Radio-Canada 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/>
              <a:t>à l’ère de l’intelligence artificielle</a:t>
            </a:r>
            <a:endParaRPr sz="2200"/>
          </a:p>
        </p:txBody>
      </p:sp>
      <p:sp>
        <p:nvSpPr>
          <p:cNvPr id="95" name="Google Shape;95;p26"/>
          <p:cNvSpPr txBox="1"/>
          <p:nvPr>
            <p:ph idx="4294967295" type="subTitle"/>
          </p:nvPr>
        </p:nvSpPr>
        <p:spPr>
          <a:xfrm>
            <a:off x="1832725" y="2667275"/>
            <a:ext cx="40077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/>
              <a:t>Boris Tia                                                   </a:t>
            </a:r>
            <a:r>
              <a:rPr lang="fr-CA" sz="1200"/>
              <a:t>Chef responsable de l’accessibilité à CBC/Radio-Canada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6"/>
          <p:cNvSpPr txBox="1"/>
          <p:nvPr>
            <p:ph idx="4294967295" type="subTitle"/>
          </p:nvPr>
        </p:nvSpPr>
        <p:spPr>
          <a:xfrm>
            <a:off x="1832725" y="3608325"/>
            <a:ext cx="4007700" cy="9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Roboto Light"/>
                <a:ea typeface="Roboto Light"/>
                <a:cs typeface="Roboto Light"/>
                <a:sym typeface="Roboto Light"/>
              </a:rPr>
              <a:t>𝗳𝗼𝗿𝘂𝗺 « 𝗜𝗻𝗰𝗹𝘂𝘀𝗶𝗼𝗻 𝗱𝗲𝘀 𝗽𝗲𝗿𝘀𝗼𝗻𝗻𝗲𝘀 𝗵𝗮𝗻𝗱𝗶𝗰𝗮𝗽𝗲́𝗲𝘀 𝗲𝗻 𝗲𝗻𝘁𝗿𝗲𝗽𝗿𝗶𝘀𝗲: 𝗱𝗲𝘀 𝗻𝗼𝘂𝘃𝗲𝗹𝗹𝗲𝘀 𝘁𝗲𝗰𝗵𝗻𝗼𝗹𝗼𝗴𝗶𝗲𝘀 𝗾𝘂𝗶 𝗳𝗼𝗻𝘁 𝘂𝗻𝗲 𝗱𝗶𝗳𝗳𝗲́𝗿𝗲𝗻𝗰𝗲! »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CA" sz="1200"/>
              <a:t> 21 mars 2025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type="title"/>
          </p:nvPr>
        </p:nvSpPr>
        <p:spPr>
          <a:xfrm>
            <a:off x="618200" y="250500"/>
            <a:ext cx="81060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CA" sz="1400"/>
              <a:t>CES 2025 : TENDANCE</a:t>
            </a:r>
            <a:endParaRPr b="0" i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300"/>
              <a:t>Une commande vocale optimisée par l’IA </a:t>
            </a:r>
            <a:endParaRPr sz="2300"/>
          </a:p>
        </p:txBody>
      </p:sp>
      <p:sp>
        <p:nvSpPr>
          <p:cNvPr id="227" name="Google Shape;227;p35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228" name="Google Shape;228;p35"/>
          <p:cNvPicPr preferRelativeResize="0"/>
          <p:nvPr/>
        </p:nvPicPr>
        <p:blipFill rotWithShape="1">
          <a:blip r:embed="rId3">
            <a:alphaModFix/>
          </a:blip>
          <a:srcRect b="8519" l="0" r="0" t="8519"/>
          <a:stretch/>
        </p:blipFill>
        <p:spPr>
          <a:xfrm>
            <a:off x="733500" y="1227975"/>
            <a:ext cx="3179399" cy="175834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5"/>
          <p:cNvSpPr/>
          <p:nvPr/>
        </p:nvSpPr>
        <p:spPr>
          <a:xfrm>
            <a:off x="887825" y="3127400"/>
            <a:ext cx="29571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-159849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Ces écouteurs incluent </a:t>
            </a:r>
            <a:r>
              <a:rPr b="1" lang="fr-CA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 commandes vocales</a:t>
            </a:r>
            <a:endParaRPr b="1"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59849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 </a:t>
            </a:r>
            <a:r>
              <a:rPr b="1" lang="fr-CA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gestes de la tête pour le contrôle</a:t>
            </a: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, offrant une alternative pour les personnes ayant des limitations motrices aux mains</a:t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30" name="Google Shape;230;p35"/>
          <p:cNvPicPr preferRelativeResize="0"/>
          <p:nvPr/>
        </p:nvPicPr>
        <p:blipFill rotWithShape="1">
          <a:blip r:embed="rId4">
            <a:alphaModFix/>
          </a:blip>
          <a:srcRect b="874" l="0" r="0" t="884"/>
          <a:stretch/>
        </p:blipFill>
        <p:spPr>
          <a:xfrm>
            <a:off x="4572000" y="1227975"/>
            <a:ext cx="3179400" cy="175694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5"/>
          <p:cNvSpPr/>
          <p:nvPr/>
        </p:nvSpPr>
        <p:spPr>
          <a:xfrm>
            <a:off x="4590900" y="3127400"/>
            <a:ext cx="31416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-159849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Voiceitt est une application conçue pour aider les personnes souffrant de</a:t>
            </a:r>
            <a:r>
              <a:rPr b="1" lang="fr-CA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troubles de la parole</a:t>
            </a: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à interagir avec des appareils intelligents. 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59849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Elle permet aux utilisateurs de contrôler des dispositifs via des commandes vocales personnalisées</a:t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/>
          <p:nvPr>
            <p:ph type="title"/>
          </p:nvPr>
        </p:nvSpPr>
        <p:spPr>
          <a:xfrm>
            <a:off x="618200" y="250500"/>
            <a:ext cx="74310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CA" sz="1400"/>
              <a:t>CES 2025 : TENDANCE</a:t>
            </a:r>
            <a:endParaRPr b="0" i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300"/>
              <a:t>Des interfaces en langue des signes propulsé par l’IA </a:t>
            </a:r>
            <a:endParaRPr sz="2300"/>
          </a:p>
        </p:txBody>
      </p:sp>
      <p:sp>
        <p:nvSpPr>
          <p:cNvPr id="237" name="Google Shape;237;p36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238" name="Google Shape;238;p36"/>
          <p:cNvPicPr preferRelativeResize="0"/>
          <p:nvPr/>
        </p:nvPicPr>
        <p:blipFill rotWithShape="1">
          <a:blip r:embed="rId3">
            <a:alphaModFix/>
          </a:blip>
          <a:srcRect b="8540" l="0" r="0" t="8540"/>
          <a:stretch/>
        </p:blipFill>
        <p:spPr>
          <a:xfrm>
            <a:off x="733500" y="1227975"/>
            <a:ext cx="3180951" cy="175834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6"/>
          <p:cNvSpPr/>
          <p:nvPr/>
        </p:nvSpPr>
        <p:spPr>
          <a:xfrm>
            <a:off x="887825" y="3127400"/>
            <a:ext cx="29571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-159849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Sign-Speak : Un avatar capable de traduire la langue des signes en temps réel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59849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Notamment de la langue des signes vers le texte et l’inverse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40" name="Google Shape;240;p36"/>
          <p:cNvPicPr preferRelativeResize="0"/>
          <p:nvPr/>
        </p:nvPicPr>
        <p:blipFill rotWithShape="1">
          <a:blip r:embed="rId4">
            <a:alphaModFix/>
          </a:blip>
          <a:srcRect b="5791" l="0" r="0" t="5791"/>
          <a:stretch/>
        </p:blipFill>
        <p:spPr>
          <a:xfrm>
            <a:off x="4572000" y="1227975"/>
            <a:ext cx="3179399" cy="175694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6"/>
          <p:cNvSpPr/>
          <p:nvPr/>
        </p:nvSpPr>
        <p:spPr>
          <a:xfrm>
            <a:off x="4590900" y="3127400"/>
            <a:ext cx="31416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-159849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IVèS : Le premier </a:t>
            </a:r>
            <a:r>
              <a:rPr b="1" lang="fr-CA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chatbot en langue des signes</a:t>
            </a:r>
            <a:endParaRPr b="1"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59849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Un </a:t>
            </a:r>
            <a:r>
              <a:rPr b="1" lang="fr-CA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assistant virtuel</a:t>
            </a: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capable d'interagir avec les utilisateurs en langue des signes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59849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Utilise l’IA pour </a:t>
            </a:r>
            <a:r>
              <a:rPr b="1" lang="fr-CA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traduire les échanges écrits ou vocaux en langage des signes</a:t>
            </a: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à l’aide d’un avatar 3D interactif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>
            <p:ph type="title"/>
          </p:nvPr>
        </p:nvSpPr>
        <p:spPr>
          <a:xfrm>
            <a:off x="362725" y="245525"/>
            <a:ext cx="829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CA" sz="1400"/>
              <a:t>LES IMPACTS POUR LES EMPLOYÉS</a:t>
            </a:r>
            <a:endParaRPr b="0" i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500"/>
              <a:t>L’accessibilité propulsé par l’intelligence artificielle  </a:t>
            </a:r>
            <a:endParaRPr sz="2500"/>
          </a:p>
        </p:txBody>
      </p:sp>
      <p:sp>
        <p:nvSpPr>
          <p:cNvPr id="247" name="Google Shape;247;p37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grpSp>
        <p:nvGrpSpPr>
          <p:cNvPr id="248" name="Google Shape;248;p37"/>
          <p:cNvGrpSpPr/>
          <p:nvPr/>
        </p:nvGrpSpPr>
        <p:grpSpPr>
          <a:xfrm>
            <a:off x="487663" y="1941873"/>
            <a:ext cx="7711367" cy="619800"/>
            <a:chOff x="716263" y="1332273"/>
            <a:chExt cx="7711367" cy="619800"/>
          </a:xfrm>
        </p:grpSpPr>
        <p:sp>
          <p:nvSpPr>
            <p:cNvPr id="249" name="Google Shape;249;p37"/>
            <p:cNvSpPr/>
            <p:nvPr/>
          </p:nvSpPr>
          <p:spPr>
            <a:xfrm>
              <a:off x="716263" y="1332273"/>
              <a:ext cx="3666300" cy="619800"/>
            </a:xfrm>
            <a:prstGeom prst="homePlate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4761329" y="1332273"/>
              <a:ext cx="3666300" cy="619800"/>
            </a:xfrm>
            <a:prstGeom prst="rect">
              <a:avLst/>
            </a:prstGeom>
            <a:solidFill>
              <a:srgbClr val="0097A7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822775" y="1489925"/>
              <a:ext cx="35598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12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Passer d’un modèle de moteur de recherche … </a:t>
              </a:r>
              <a:endParaRPr b="1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2" name="Google Shape;252;p37"/>
            <p:cNvSpPr/>
            <p:nvPr/>
          </p:nvSpPr>
          <p:spPr>
            <a:xfrm>
              <a:off x="5128821" y="1496713"/>
              <a:ext cx="28569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… à un modèle de moteur de réponses</a:t>
              </a:r>
              <a:endParaRPr b="1" sz="600">
                <a:solidFill>
                  <a:schemeClr val="lt1"/>
                </a:solidFill>
              </a:endParaRPr>
            </a:p>
          </p:txBody>
        </p:sp>
      </p:grpSp>
      <p:grpSp>
        <p:nvGrpSpPr>
          <p:cNvPr id="253" name="Google Shape;253;p37"/>
          <p:cNvGrpSpPr/>
          <p:nvPr/>
        </p:nvGrpSpPr>
        <p:grpSpPr>
          <a:xfrm>
            <a:off x="487663" y="2706331"/>
            <a:ext cx="7711367" cy="619800"/>
            <a:chOff x="716263" y="2858732"/>
            <a:chExt cx="7711367" cy="619800"/>
          </a:xfrm>
        </p:grpSpPr>
        <p:sp>
          <p:nvSpPr>
            <p:cNvPr id="254" name="Google Shape;254;p37"/>
            <p:cNvSpPr/>
            <p:nvPr/>
          </p:nvSpPr>
          <p:spPr>
            <a:xfrm>
              <a:off x="716263" y="2858732"/>
              <a:ext cx="3666300" cy="619800"/>
            </a:xfrm>
            <a:prstGeom prst="homePlate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255" name="Google Shape;255;p37"/>
            <p:cNvSpPr/>
            <p:nvPr/>
          </p:nvSpPr>
          <p:spPr>
            <a:xfrm>
              <a:off x="4761329" y="2858731"/>
              <a:ext cx="3666300" cy="619800"/>
            </a:xfrm>
            <a:prstGeom prst="rect">
              <a:avLst/>
            </a:prstGeom>
            <a:solidFill>
              <a:srgbClr val="0097A7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97A7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sp>
        <p:nvSpPr>
          <p:cNvPr id="256" name="Google Shape;256;p37"/>
          <p:cNvSpPr txBox="1"/>
          <p:nvPr/>
        </p:nvSpPr>
        <p:spPr>
          <a:xfrm>
            <a:off x="1358894" y="1333002"/>
            <a:ext cx="19239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AVANT</a:t>
            </a:r>
            <a:endParaRPr sz="500"/>
          </a:p>
        </p:txBody>
      </p:sp>
      <p:sp>
        <p:nvSpPr>
          <p:cNvPr id="257" name="Google Shape;257;p37"/>
          <p:cNvSpPr txBox="1"/>
          <p:nvPr/>
        </p:nvSpPr>
        <p:spPr>
          <a:xfrm>
            <a:off x="5464652" y="1346569"/>
            <a:ext cx="18027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AVEC L’IA</a:t>
            </a:r>
            <a:endParaRPr sz="500"/>
          </a:p>
        </p:txBody>
      </p:sp>
      <p:grpSp>
        <p:nvGrpSpPr>
          <p:cNvPr id="258" name="Google Shape;258;p37"/>
          <p:cNvGrpSpPr/>
          <p:nvPr/>
        </p:nvGrpSpPr>
        <p:grpSpPr>
          <a:xfrm>
            <a:off x="487763" y="3469557"/>
            <a:ext cx="7711367" cy="619800"/>
            <a:chOff x="716263" y="2858732"/>
            <a:chExt cx="7711367" cy="619800"/>
          </a:xfrm>
        </p:grpSpPr>
        <p:sp>
          <p:nvSpPr>
            <p:cNvPr id="259" name="Google Shape;259;p37"/>
            <p:cNvSpPr/>
            <p:nvPr/>
          </p:nvSpPr>
          <p:spPr>
            <a:xfrm>
              <a:off x="716263" y="2858732"/>
              <a:ext cx="3666300" cy="619800"/>
            </a:xfrm>
            <a:prstGeom prst="homePlate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4761329" y="2858731"/>
              <a:ext cx="3666300" cy="619800"/>
            </a:xfrm>
            <a:prstGeom prst="rect">
              <a:avLst/>
            </a:prstGeom>
            <a:solidFill>
              <a:srgbClr val="0097A7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261" name="Google Shape;261;p37"/>
            <p:cNvSpPr/>
            <p:nvPr/>
          </p:nvSpPr>
          <p:spPr>
            <a:xfrm>
              <a:off x="939076" y="2989200"/>
              <a:ext cx="30162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12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Évoluer de la compensation du handicap …</a:t>
              </a:r>
              <a:endParaRPr b="1" sz="600">
                <a:solidFill>
                  <a:schemeClr val="dk1"/>
                </a:solidFill>
              </a:endParaRPr>
            </a:p>
          </p:txBody>
        </p:sp>
        <p:sp>
          <p:nvSpPr>
            <p:cNvPr id="262" name="Google Shape;262;p37"/>
            <p:cNvSpPr/>
            <p:nvPr/>
          </p:nvSpPr>
          <p:spPr>
            <a:xfrm>
              <a:off x="4924425" y="2989200"/>
              <a:ext cx="34266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300" spcFirstLastPara="1" rIns="34300" wrap="square" tIns="1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… </a:t>
              </a:r>
              <a:r>
                <a:rPr b="1" lang="fr-CA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l'augmentation des capacités et de l’autonomie</a:t>
              </a:r>
              <a:endParaRPr b="1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63" name="Google Shape;263;p37"/>
          <p:cNvSpPr/>
          <p:nvPr/>
        </p:nvSpPr>
        <p:spPr>
          <a:xfrm>
            <a:off x="717926" y="2836800"/>
            <a:ext cx="300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Passer d’un modèle d’outils standardisés …</a:t>
            </a:r>
            <a:endParaRPr b="1" sz="600">
              <a:solidFill>
                <a:schemeClr val="dk1"/>
              </a:solidFill>
            </a:endParaRPr>
          </a:p>
        </p:txBody>
      </p:sp>
      <p:sp>
        <p:nvSpPr>
          <p:cNvPr id="264" name="Google Shape;264;p37"/>
          <p:cNvSpPr/>
          <p:nvPr/>
        </p:nvSpPr>
        <p:spPr>
          <a:xfrm>
            <a:off x="4768650" y="2837275"/>
            <a:ext cx="3194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… </a:t>
            </a:r>
            <a:r>
              <a:rPr b="1" lang="fr-CA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 modèle d’outils adaptatifs et intelligents</a:t>
            </a:r>
            <a:endParaRPr b="1" sz="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/>
          <p:nvPr>
            <p:ph type="title"/>
          </p:nvPr>
        </p:nvSpPr>
        <p:spPr>
          <a:xfrm>
            <a:off x="362725" y="245525"/>
            <a:ext cx="829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CA" sz="1400"/>
              <a:t>AGENDA </a:t>
            </a:r>
            <a:endParaRPr b="0" i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02" name="Google Shape;102;p27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103" name="Google Shape;103;p27"/>
          <p:cNvSpPr/>
          <p:nvPr/>
        </p:nvSpPr>
        <p:spPr>
          <a:xfrm>
            <a:off x="709427" y="1345543"/>
            <a:ext cx="3687300" cy="7422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7"/>
          <p:cNvSpPr/>
          <p:nvPr/>
        </p:nvSpPr>
        <p:spPr>
          <a:xfrm>
            <a:off x="709427" y="1308900"/>
            <a:ext cx="3687300" cy="742200"/>
          </a:xfrm>
          <a:prstGeom prst="rect">
            <a:avLst/>
          </a:prstGeom>
          <a:solidFill>
            <a:srgbClr val="F5F8F9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7"/>
          <p:cNvSpPr/>
          <p:nvPr/>
        </p:nvSpPr>
        <p:spPr>
          <a:xfrm>
            <a:off x="2933064" y="1308900"/>
            <a:ext cx="1467040" cy="740664"/>
          </a:xfrm>
          <a:custGeom>
            <a:rect b="b" l="l" r="r" t="t"/>
            <a:pathLst>
              <a:path extrusionOk="0" h="2314575" w="4314825">
                <a:moveTo>
                  <a:pt x="1485900" y="0"/>
                </a:moveTo>
                <a:lnTo>
                  <a:pt x="4314825" y="0"/>
                </a:lnTo>
                <a:lnTo>
                  <a:pt x="4314825" y="2314575"/>
                </a:lnTo>
                <a:lnTo>
                  <a:pt x="0" y="2314575"/>
                </a:lnTo>
                <a:lnTo>
                  <a:pt x="1485900" y="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7"/>
          <p:cNvSpPr/>
          <p:nvPr/>
        </p:nvSpPr>
        <p:spPr>
          <a:xfrm>
            <a:off x="4596411" y="2608393"/>
            <a:ext cx="3687300" cy="7422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7"/>
          <p:cNvSpPr/>
          <p:nvPr/>
        </p:nvSpPr>
        <p:spPr>
          <a:xfrm>
            <a:off x="4596411" y="2571750"/>
            <a:ext cx="3687300" cy="742200"/>
          </a:xfrm>
          <a:prstGeom prst="rect">
            <a:avLst/>
          </a:prstGeom>
          <a:solidFill>
            <a:srgbClr val="F5F8F9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7"/>
          <p:cNvSpPr/>
          <p:nvPr/>
        </p:nvSpPr>
        <p:spPr>
          <a:xfrm>
            <a:off x="6820048" y="2571750"/>
            <a:ext cx="1467040" cy="740664"/>
          </a:xfrm>
          <a:custGeom>
            <a:rect b="b" l="l" r="r" t="t"/>
            <a:pathLst>
              <a:path extrusionOk="0" h="2314575" w="4314825">
                <a:moveTo>
                  <a:pt x="1485900" y="0"/>
                </a:moveTo>
                <a:lnTo>
                  <a:pt x="4314825" y="0"/>
                </a:lnTo>
                <a:lnTo>
                  <a:pt x="4314825" y="2314575"/>
                </a:lnTo>
                <a:lnTo>
                  <a:pt x="0" y="2314575"/>
                </a:lnTo>
                <a:lnTo>
                  <a:pt x="1485900" y="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7"/>
          <p:cNvSpPr txBox="1"/>
          <p:nvPr/>
        </p:nvSpPr>
        <p:spPr>
          <a:xfrm flipH="1">
            <a:off x="3169885" y="1450681"/>
            <a:ext cx="12267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Notre approche</a:t>
            </a:r>
            <a:endParaRPr sz="400"/>
          </a:p>
        </p:txBody>
      </p:sp>
      <p:sp>
        <p:nvSpPr>
          <p:cNvPr id="110" name="Google Shape;110;p27"/>
          <p:cNvSpPr txBox="1"/>
          <p:nvPr/>
        </p:nvSpPr>
        <p:spPr>
          <a:xfrm flipH="1">
            <a:off x="7045266" y="2601593"/>
            <a:ext cx="12267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Les technologies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émergentes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27"/>
          <p:cNvSpPr txBox="1"/>
          <p:nvPr/>
        </p:nvSpPr>
        <p:spPr>
          <a:xfrm>
            <a:off x="4980132" y="2671503"/>
            <a:ext cx="18804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Un retour sur les tendances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technologiques en matière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d'accessibilité</a:t>
            </a: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au CES 2025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2" name="Google Shape;112;p27"/>
          <p:cNvSpPr/>
          <p:nvPr/>
        </p:nvSpPr>
        <p:spPr>
          <a:xfrm>
            <a:off x="4426523" y="2765535"/>
            <a:ext cx="368846" cy="354442"/>
          </a:xfrm>
          <a:custGeom>
            <a:rect b="b" l="l" r="r" t="t"/>
            <a:pathLst>
              <a:path extrusionOk="0" h="3087" w="3088">
                <a:moveTo>
                  <a:pt x="0" y="1543"/>
                </a:moveTo>
                <a:cubicBezTo>
                  <a:pt x="0" y="2396"/>
                  <a:pt x="692" y="3087"/>
                  <a:pt x="1544" y="3087"/>
                </a:cubicBezTo>
                <a:cubicBezTo>
                  <a:pt x="2397" y="3087"/>
                  <a:pt x="3088" y="2396"/>
                  <a:pt x="3088" y="1543"/>
                </a:cubicBezTo>
                <a:cubicBezTo>
                  <a:pt x="3088" y="691"/>
                  <a:pt x="2397" y="0"/>
                  <a:pt x="1544" y="0"/>
                </a:cubicBezTo>
                <a:cubicBezTo>
                  <a:pt x="692" y="0"/>
                  <a:pt x="0" y="691"/>
                  <a:pt x="0" y="1543"/>
                </a:cubicBez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anchorCtr="1" anchor="ctr" bIns="16875" lIns="33750" spcFirstLastPara="1" rIns="33750" wrap="square" tIns="16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Medium"/>
              <a:buNone/>
            </a:pPr>
            <a:r>
              <a:rPr lang="fr-CA" sz="18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endParaRPr sz="500"/>
          </a:p>
        </p:txBody>
      </p:sp>
      <p:sp>
        <p:nvSpPr>
          <p:cNvPr id="113" name="Google Shape;113;p27"/>
          <p:cNvSpPr/>
          <p:nvPr/>
        </p:nvSpPr>
        <p:spPr>
          <a:xfrm>
            <a:off x="559015" y="1502685"/>
            <a:ext cx="368846" cy="354442"/>
          </a:xfrm>
          <a:custGeom>
            <a:rect b="b" l="l" r="r" t="t"/>
            <a:pathLst>
              <a:path extrusionOk="0" h="3087" w="3088">
                <a:moveTo>
                  <a:pt x="0" y="1543"/>
                </a:moveTo>
                <a:cubicBezTo>
                  <a:pt x="0" y="2396"/>
                  <a:pt x="692" y="3087"/>
                  <a:pt x="1544" y="3087"/>
                </a:cubicBezTo>
                <a:cubicBezTo>
                  <a:pt x="2397" y="3087"/>
                  <a:pt x="3088" y="2396"/>
                  <a:pt x="3088" y="1543"/>
                </a:cubicBezTo>
                <a:cubicBezTo>
                  <a:pt x="3088" y="691"/>
                  <a:pt x="2397" y="0"/>
                  <a:pt x="1544" y="0"/>
                </a:cubicBezTo>
                <a:cubicBezTo>
                  <a:pt x="692" y="0"/>
                  <a:pt x="0" y="691"/>
                  <a:pt x="0" y="1543"/>
                </a:cubicBez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anchorCtr="1" anchor="ctr" bIns="16875" lIns="33750" spcFirstLastPara="1" rIns="33750" wrap="square" tIns="16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Medium"/>
              <a:buNone/>
            </a:pPr>
            <a:r>
              <a:rPr lang="fr-CA" sz="1800" u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sz="500"/>
          </a:p>
        </p:txBody>
      </p:sp>
      <p:sp>
        <p:nvSpPr>
          <p:cNvPr id="114" name="Google Shape;114;p27"/>
          <p:cNvSpPr txBox="1"/>
          <p:nvPr/>
        </p:nvSpPr>
        <p:spPr>
          <a:xfrm>
            <a:off x="1052670" y="1407878"/>
            <a:ext cx="18804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Les grandes lignes de notre approche en IA et en accessibilité 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/>
          <p:nvPr>
            <p:ph type="ctrTitle"/>
          </p:nvPr>
        </p:nvSpPr>
        <p:spPr>
          <a:xfrm>
            <a:off x="1440000" y="2831700"/>
            <a:ext cx="5906400" cy="8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3000"/>
              <a:t>Notre approche en matière d’intelligence artificielle</a:t>
            </a:r>
            <a:endParaRPr/>
          </a:p>
        </p:txBody>
      </p:sp>
      <p:pic>
        <p:nvPicPr>
          <p:cNvPr id="120" name="Google Shape;120;p28"/>
          <p:cNvPicPr preferRelativeResize="0"/>
          <p:nvPr/>
        </p:nvPicPr>
        <p:blipFill rotWithShape="1">
          <a:blip r:embed="rId3">
            <a:alphaModFix/>
          </a:blip>
          <a:srcRect b="19086" l="850" r="-849" t="34832"/>
          <a:stretch/>
        </p:blipFill>
        <p:spPr>
          <a:xfrm>
            <a:off x="0" y="-2625"/>
            <a:ext cx="9260849" cy="27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8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type="title"/>
          </p:nvPr>
        </p:nvSpPr>
        <p:spPr>
          <a:xfrm>
            <a:off x="362725" y="245525"/>
            <a:ext cx="829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CA" sz="1400"/>
              <a:t>NOTRE STRATÉGIE ORGANISATIONNELLE EN MATIÈRE D’IA </a:t>
            </a:r>
            <a:endParaRPr b="0" i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500"/>
              <a:t>Une approche qui repose sur quatre piliers </a:t>
            </a:r>
            <a:endParaRPr sz="2500"/>
          </a:p>
        </p:txBody>
      </p:sp>
      <p:sp>
        <p:nvSpPr>
          <p:cNvPr id="127" name="Google Shape;127;p29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128" name="Google Shape;128;p29"/>
          <p:cNvSpPr/>
          <p:nvPr/>
        </p:nvSpPr>
        <p:spPr>
          <a:xfrm>
            <a:off x="6759362" y="1901704"/>
            <a:ext cx="220844" cy="35392"/>
          </a:xfrm>
          <a:custGeom>
            <a:rect b="b" l="l" r="r" t="t"/>
            <a:pathLst>
              <a:path extrusionOk="0" h="91" w="579">
                <a:moveTo>
                  <a:pt x="533" y="0"/>
                </a:moveTo>
                <a:lnTo>
                  <a:pt x="533" y="0"/>
                </a:lnTo>
                <a:cubicBezTo>
                  <a:pt x="45" y="0"/>
                  <a:pt x="45" y="0"/>
                  <a:pt x="45" y="0"/>
                </a:cubicBezTo>
                <a:cubicBezTo>
                  <a:pt x="18" y="0"/>
                  <a:pt x="0" y="18"/>
                  <a:pt x="0" y="45"/>
                </a:cubicBezTo>
                <a:cubicBezTo>
                  <a:pt x="0" y="72"/>
                  <a:pt x="18" y="90"/>
                  <a:pt x="45" y="90"/>
                </a:cubicBezTo>
                <a:cubicBezTo>
                  <a:pt x="533" y="90"/>
                  <a:pt x="533" y="90"/>
                  <a:pt x="533" y="90"/>
                </a:cubicBezTo>
                <a:cubicBezTo>
                  <a:pt x="560" y="90"/>
                  <a:pt x="578" y="72"/>
                  <a:pt x="578" y="45"/>
                </a:cubicBezTo>
                <a:cubicBezTo>
                  <a:pt x="578" y="18"/>
                  <a:pt x="560" y="0"/>
                  <a:pt x="533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9"/>
          <p:cNvSpPr/>
          <p:nvPr/>
        </p:nvSpPr>
        <p:spPr>
          <a:xfrm>
            <a:off x="6759362" y="1996086"/>
            <a:ext cx="220844" cy="35392"/>
          </a:xfrm>
          <a:custGeom>
            <a:rect b="b" l="l" r="r" t="t"/>
            <a:pathLst>
              <a:path extrusionOk="0" h="91" w="579">
                <a:moveTo>
                  <a:pt x="533" y="0"/>
                </a:moveTo>
                <a:lnTo>
                  <a:pt x="533" y="0"/>
                </a:lnTo>
                <a:cubicBezTo>
                  <a:pt x="45" y="0"/>
                  <a:pt x="45" y="0"/>
                  <a:pt x="45" y="0"/>
                </a:cubicBezTo>
                <a:cubicBezTo>
                  <a:pt x="18" y="0"/>
                  <a:pt x="0" y="18"/>
                  <a:pt x="0" y="45"/>
                </a:cubicBezTo>
                <a:cubicBezTo>
                  <a:pt x="0" y="72"/>
                  <a:pt x="18" y="90"/>
                  <a:pt x="45" y="90"/>
                </a:cubicBezTo>
                <a:cubicBezTo>
                  <a:pt x="533" y="90"/>
                  <a:pt x="533" y="90"/>
                  <a:pt x="533" y="90"/>
                </a:cubicBezTo>
                <a:cubicBezTo>
                  <a:pt x="560" y="90"/>
                  <a:pt x="578" y="72"/>
                  <a:pt x="578" y="45"/>
                </a:cubicBezTo>
                <a:cubicBezTo>
                  <a:pt x="578" y="18"/>
                  <a:pt x="560" y="0"/>
                  <a:pt x="533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9"/>
          <p:cNvSpPr/>
          <p:nvPr/>
        </p:nvSpPr>
        <p:spPr>
          <a:xfrm>
            <a:off x="6759362" y="2085411"/>
            <a:ext cx="220844" cy="38763"/>
          </a:xfrm>
          <a:custGeom>
            <a:rect b="b" l="l" r="r" t="t"/>
            <a:pathLst>
              <a:path extrusionOk="0" h="100" w="579">
                <a:moveTo>
                  <a:pt x="533" y="0"/>
                </a:moveTo>
                <a:lnTo>
                  <a:pt x="533" y="0"/>
                </a:lnTo>
                <a:cubicBezTo>
                  <a:pt x="45" y="0"/>
                  <a:pt x="45" y="0"/>
                  <a:pt x="45" y="0"/>
                </a:cubicBezTo>
                <a:cubicBezTo>
                  <a:pt x="18" y="0"/>
                  <a:pt x="0" y="27"/>
                  <a:pt x="0" y="54"/>
                </a:cubicBezTo>
                <a:cubicBezTo>
                  <a:pt x="0" y="81"/>
                  <a:pt x="18" y="99"/>
                  <a:pt x="45" y="99"/>
                </a:cubicBezTo>
                <a:cubicBezTo>
                  <a:pt x="533" y="99"/>
                  <a:pt x="533" y="99"/>
                  <a:pt x="533" y="99"/>
                </a:cubicBezTo>
                <a:cubicBezTo>
                  <a:pt x="560" y="99"/>
                  <a:pt x="578" y="81"/>
                  <a:pt x="578" y="54"/>
                </a:cubicBezTo>
                <a:cubicBezTo>
                  <a:pt x="578" y="27"/>
                  <a:pt x="560" y="0"/>
                  <a:pt x="533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9"/>
          <p:cNvSpPr/>
          <p:nvPr/>
        </p:nvSpPr>
        <p:spPr>
          <a:xfrm>
            <a:off x="2848241" y="1294964"/>
            <a:ext cx="1625136" cy="1230330"/>
          </a:xfrm>
          <a:custGeom>
            <a:rect b="b" l="l" r="r" t="t"/>
            <a:pathLst>
              <a:path extrusionOk="0" h="3218" w="4250">
                <a:moveTo>
                  <a:pt x="3888" y="3217"/>
                </a:moveTo>
                <a:lnTo>
                  <a:pt x="3888" y="3217"/>
                </a:lnTo>
                <a:cubicBezTo>
                  <a:pt x="0" y="3217"/>
                  <a:pt x="0" y="3217"/>
                  <a:pt x="0" y="3217"/>
                </a:cubicBezTo>
                <a:cubicBezTo>
                  <a:pt x="0" y="0"/>
                  <a:pt x="0" y="0"/>
                  <a:pt x="0" y="0"/>
                </a:cubicBezTo>
                <a:cubicBezTo>
                  <a:pt x="3888" y="0"/>
                  <a:pt x="3888" y="0"/>
                  <a:pt x="3888" y="0"/>
                </a:cubicBezTo>
                <a:cubicBezTo>
                  <a:pt x="4086" y="0"/>
                  <a:pt x="4249" y="162"/>
                  <a:pt x="4249" y="361"/>
                </a:cubicBezTo>
                <a:cubicBezTo>
                  <a:pt x="4249" y="2855"/>
                  <a:pt x="4249" y="2855"/>
                  <a:pt x="4249" y="2855"/>
                </a:cubicBezTo>
                <a:cubicBezTo>
                  <a:pt x="4249" y="3054"/>
                  <a:pt x="4086" y="3217"/>
                  <a:pt x="3888" y="3217"/>
                </a:cubicBezTo>
              </a:path>
            </a:pathLst>
          </a:custGeom>
          <a:solidFill>
            <a:srgbClr val="980000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9"/>
          <p:cNvSpPr/>
          <p:nvPr/>
        </p:nvSpPr>
        <p:spPr>
          <a:xfrm>
            <a:off x="2844869" y="2951701"/>
            <a:ext cx="1625136" cy="1223598"/>
          </a:xfrm>
          <a:custGeom>
            <a:rect b="b" l="l" r="r" t="t"/>
            <a:pathLst>
              <a:path extrusionOk="0" h="3201" w="4250">
                <a:moveTo>
                  <a:pt x="3887" y="3200"/>
                </a:moveTo>
                <a:lnTo>
                  <a:pt x="3887" y="3200"/>
                </a:lnTo>
                <a:cubicBezTo>
                  <a:pt x="0" y="3200"/>
                  <a:pt x="0" y="3200"/>
                  <a:pt x="0" y="3200"/>
                </a:cubicBezTo>
                <a:cubicBezTo>
                  <a:pt x="0" y="0"/>
                  <a:pt x="0" y="0"/>
                  <a:pt x="0" y="0"/>
                </a:cubicBezTo>
                <a:cubicBezTo>
                  <a:pt x="3887" y="0"/>
                  <a:pt x="3887" y="0"/>
                  <a:pt x="3887" y="0"/>
                </a:cubicBezTo>
                <a:cubicBezTo>
                  <a:pt x="4086" y="0"/>
                  <a:pt x="4249" y="163"/>
                  <a:pt x="4249" y="361"/>
                </a:cubicBezTo>
                <a:cubicBezTo>
                  <a:pt x="4249" y="2838"/>
                  <a:pt x="4249" y="2838"/>
                  <a:pt x="4249" y="2838"/>
                </a:cubicBezTo>
                <a:cubicBezTo>
                  <a:pt x="4249" y="3037"/>
                  <a:pt x="4086" y="3200"/>
                  <a:pt x="3887" y="3200"/>
                </a:cubicBezTo>
              </a:path>
            </a:pathLst>
          </a:custGeom>
          <a:solidFill>
            <a:srgbClr val="980000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sz="700"/>
          </a:p>
        </p:txBody>
      </p:sp>
      <p:sp>
        <p:nvSpPr>
          <p:cNvPr id="133" name="Google Shape;133;p29"/>
          <p:cNvSpPr/>
          <p:nvPr/>
        </p:nvSpPr>
        <p:spPr>
          <a:xfrm>
            <a:off x="4613304" y="1315189"/>
            <a:ext cx="1625136" cy="1223592"/>
          </a:xfrm>
          <a:custGeom>
            <a:rect b="b" l="l" r="r" t="t"/>
            <a:pathLst>
              <a:path extrusionOk="0" h="3200" w="4249">
                <a:moveTo>
                  <a:pt x="4248" y="3199"/>
                </a:moveTo>
                <a:lnTo>
                  <a:pt x="4248" y="3199"/>
                </a:lnTo>
                <a:cubicBezTo>
                  <a:pt x="361" y="3199"/>
                  <a:pt x="361" y="3199"/>
                  <a:pt x="361" y="3199"/>
                </a:cubicBezTo>
                <a:cubicBezTo>
                  <a:pt x="162" y="3199"/>
                  <a:pt x="0" y="3036"/>
                  <a:pt x="0" y="2837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163"/>
                  <a:pt x="162" y="0"/>
                  <a:pt x="361" y="0"/>
                </a:cubicBezTo>
                <a:cubicBezTo>
                  <a:pt x="4248" y="0"/>
                  <a:pt x="4248" y="0"/>
                  <a:pt x="4248" y="0"/>
                </a:cubicBezTo>
                <a:lnTo>
                  <a:pt x="4248" y="3199"/>
                </a:lnTo>
              </a:path>
            </a:pathLst>
          </a:custGeom>
          <a:solidFill>
            <a:srgbClr val="980000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sz="700"/>
          </a:p>
        </p:txBody>
      </p:sp>
      <p:sp>
        <p:nvSpPr>
          <p:cNvPr id="134" name="Google Shape;134;p29"/>
          <p:cNvSpPr/>
          <p:nvPr/>
        </p:nvSpPr>
        <p:spPr>
          <a:xfrm>
            <a:off x="4668936" y="2951701"/>
            <a:ext cx="1625136" cy="1223598"/>
          </a:xfrm>
          <a:custGeom>
            <a:rect b="b" l="l" r="r" t="t"/>
            <a:pathLst>
              <a:path extrusionOk="0" h="3201" w="4250">
                <a:moveTo>
                  <a:pt x="4249" y="3200"/>
                </a:moveTo>
                <a:lnTo>
                  <a:pt x="4249" y="3200"/>
                </a:lnTo>
                <a:cubicBezTo>
                  <a:pt x="362" y="3200"/>
                  <a:pt x="362" y="3200"/>
                  <a:pt x="362" y="3200"/>
                </a:cubicBezTo>
                <a:cubicBezTo>
                  <a:pt x="163" y="3200"/>
                  <a:pt x="0" y="3037"/>
                  <a:pt x="0" y="2838"/>
                </a:cubicBezTo>
                <a:cubicBezTo>
                  <a:pt x="0" y="371"/>
                  <a:pt x="0" y="371"/>
                  <a:pt x="0" y="371"/>
                </a:cubicBezTo>
                <a:cubicBezTo>
                  <a:pt x="0" y="163"/>
                  <a:pt x="163" y="0"/>
                  <a:pt x="362" y="0"/>
                </a:cubicBezTo>
                <a:cubicBezTo>
                  <a:pt x="4249" y="0"/>
                  <a:pt x="4249" y="0"/>
                  <a:pt x="4249" y="0"/>
                </a:cubicBezTo>
                <a:lnTo>
                  <a:pt x="4249" y="3200"/>
                </a:lnTo>
              </a:path>
            </a:pathLst>
          </a:custGeom>
          <a:solidFill>
            <a:srgbClr val="980000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sz="700"/>
          </a:p>
        </p:txBody>
      </p:sp>
      <p:sp>
        <p:nvSpPr>
          <p:cNvPr id="135" name="Google Shape;135;p29"/>
          <p:cNvSpPr/>
          <p:nvPr/>
        </p:nvSpPr>
        <p:spPr>
          <a:xfrm>
            <a:off x="1624330" y="1294964"/>
            <a:ext cx="1368891" cy="1368538"/>
          </a:xfrm>
          <a:custGeom>
            <a:rect b="b" l="l" r="r" t="t"/>
            <a:pathLst>
              <a:path extrusionOk="0" h="3579" w="3581">
                <a:moveTo>
                  <a:pt x="3417" y="1238"/>
                </a:moveTo>
                <a:lnTo>
                  <a:pt x="3417" y="1238"/>
                </a:lnTo>
                <a:cubicBezTo>
                  <a:pt x="3372" y="1238"/>
                  <a:pt x="3327" y="1274"/>
                  <a:pt x="3300" y="1337"/>
                </a:cubicBezTo>
                <a:cubicBezTo>
                  <a:pt x="3282" y="1337"/>
                  <a:pt x="3273" y="1337"/>
                  <a:pt x="3255" y="1337"/>
                </a:cubicBezTo>
                <a:cubicBezTo>
                  <a:pt x="3236" y="1337"/>
                  <a:pt x="3219" y="1329"/>
                  <a:pt x="3200" y="1329"/>
                </a:cubicBezTo>
                <a:cubicBezTo>
                  <a:pt x="3200" y="0"/>
                  <a:pt x="3200" y="0"/>
                  <a:pt x="3200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127" y="0"/>
                  <a:pt x="0" y="117"/>
                  <a:pt x="0" y="271"/>
                </a:cubicBezTo>
                <a:cubicBezTo>
                  <a:pt x="0" y="2964"/>
                  <a:pt x="0" y="2964"/>
                  <a:pt x="0" y="2964"/>
                </a:cubicBezTo>
                <a:cubicBezTo>
                  <a:pt x="0" y="3090"/>
                  <a:pt x="100" y="3199"/>
                  <a:pt x="226" y="3199"/>
                </a:cubicBezTo>
                <a:cubicBezTo>
                  <a:pt x="1401" y="3199"/>
                  <a:pt x="1401" y="3199"/>
                  <a:pt x="1401" y="3199"/>
                </a:cubicBezTo>
                <a:cubicBezTo>
                  <a:pt x="1411" y="3208"/>
                  <a:pt x="1420" y="3235"/>
                  <a:pt x="1420" y="3253"/>
                </a:cubicBezTo>
                <a:cubicBezTo>
                  <a:pt x="1420" y="3271"/>
                  <a:pt x="1420" y="3289"/>
                  <a:pt x="1411" y="3298"/>
                </a:cubicBezTo>
                <a:cubicBezTo>
                  <a:pt x="1356" y="3325"/>
                  <a:pt x="1311" y="3371"/>
                  <a:pt x="1311" y="3416"/>
                </a:cubicBezTo>
                <a:cubicBezTo>
                  <a:pt x="1311" y="3506"/>
                  <a:pt x="1437" y="3578"/>
                  <a:pt x="1600" y="3578"/>
                </a:cubicBezTo>
                <a:cubicBezTo>
                  <a:pt x="1754" y="3578"/>
                  <a:pt x="1890" y="3506"/>
                  <a:pt x="1890" y="3416"/>
                </a:cubicBezTo>
                <a:cubicBezTo>
                  <a:pt x="1890" y="3371"/>
                  <a:pt x="1844" y="3325"/>
                  <a:pt x="1790" y="3298"/>
                </a:cubicBezTo>
                <a:cubicBezTo>
                  <a:pt x="1781" y="3289"/>
                  <a:pt x="1781" y="3271"/>
                  <a:pt x="1781" y="3262"/>
                </a:cubicBezTo>
                <a:cubicBezTo>
                  <a:pt x="1781" y="3235"/>
                  <a:pt x="1790" y="3208"/>
                  <a:pt x="1799" y="3199"/>
                </a:cubicBezTo>
                <a:cubicBezTo>
                  <a:pt x="3200" y="3199"/>
                  <a:pt x="3200" y="3199"/>
                  <a:pt x="3200" y="3199"/>
                </a:cubicBezTo>
                <a:cubicBezTo>
                  <a:pt x="3200" y="1717"/>
                  <a:pt x="3200" y="1717"/>
                  <a:pt x="3200" y="1717"/>
                </a:cubicBezTo>
                <a:cubicBezTo>
                  <a:pt x="3219" y="1708"/>
                  <a:pt x="3236" y="1699"/>
                  <a:pt x="3255" y="1699"/>
                </a:cubicBezTo>
                <a:cubicBezTo>
                  <a:pt x="3273" y="1699"/>
                  <a:pt x="3282" y="1708"/>
                  <a:pt x="3300" y="1708"/>
                </a:cubicBezTo>
                <a:cubicBezTo>
                  <a:pt x="3327" y="1771"/>
                  <a:pt x="3372" y="1808"/>
                  <a:pt x="3417" y="1808"/>
                </a:cubicBezTo>
                <a:cubicBezTo>
                  <a:pt x="3508" y="1808"/>
                  <a:pt x="3580" y="1681"/>
                  <a:pt x="3580" y="1518"/>
                </a:cubicBezTo>
                <a:cubicBezTo>
                  <a:pt x="3580" y="1365"/>
                  <a:pt x="3508" y="1238"/>
                  <a:pt x="3417" y="1238"/>
                </a:cubicBezTo>
              </a:path>
            </a:pathLst>
          </a:custGeom>
          <a:solidFill>
            <a:srgbClr val="D9D9D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9"/>
          <p:cNvSpPr/>
          <p:nvPr/>
        </p:nvSpPr>
        <p:spPr>
          <a:xfrm>
            <a:off x="6093461" y="1315189"/>
            <a:ext cx="1372269" cy="1368536"/>
          </a:xfrm>
          <a:custGeom>
            <a:rect b="b" l="l" r="r" t="t"/>
            <a:pathLst>
              <a:path extrusionOk="0" h="3580" w="3590">
                <a:moveTo>
                  <a:pt x="2187" y="3199"/>
                </a:moveTo>
                <a:lnTo>
                  <a:pt x="2187" y="3199"/>
                </a:lnTo>
                <a:cubicBezTo>
                  <a:pt x="3282" y="3199"/>
                  <a:pt x="3282" y="3199"/>
                  <a:pt x="3282" y="3199"/>
                </a:cubicBezTo>
                <a:cubicBezTo>
                  <a:pt x="3453" y="3199"/>
                  <a:pt x="3589" y="3064"/>
                  <a:pt x="3589" y="2892"/>
                </a:cubicBezTo>
                <a:cubicBezTo>
                  <a:pt x="3589" y="307"/>
                  <a:pt x="3589" y="307"/>
                  <a:pt x="3589" y="307"/>
                </a:cubicBezTo>
                <a:cubicBezTo>
                  <a:pt x="3589" y="136"/>
                  <a:pt x="3453" y="0"/>
                  <a:pt x="3282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1329"/>
                  <a:pt x="389" y="1329"/>
                  <a:pt x="389" y="1329"/>
                </a:cubicBezTo>
                <a:cubicBezTo>
                  <a:pt x="370" y="1329"/>
                  <a:pt x="353" y="1338"/>
                  <a:pt x="316" y="1338"/>
                </a:cubicBezTo>
                <a:cubicBezTo>
                  <a:pt x="307" y="1338"/>
                  <a:pt x="289" y="1338"/>
                  <a:pt x="280" y="1338"/>
                </a:cubicBezTo>
                <a:cubicBezTo>
                  <a:pt x="253" y="1275"/>
                  <a:pt x="208" y="1238"/>
                  <a:pt x="163" y="1238"/>
                </a:cubicBezTo>
                <a:cubicBezTo>
                  <a:pt x="72" y="1238"/>
                  <a:pt x="0" y="1365"/>
                  <a:pt x="0" y="1519"/>
                </a:cubicBezTo>
                <a:cubicBezTo>
                  <a:pt x="0" y="1681"/>
                  <a:pt x="72" y="1808"/>
                  <a:pt x="163" y="1808"/>
                </a:cubicBezTo>
                <a:cubicBezTo>
                  <a:pt x="208" y="1808"/>
                  <a:pt x="253" y="1772"/>
                  <a:pt x="280" y="1708"/>
                </a:cubicBezTo>
                <a:cubicBezTo>
                  <a:pt x="289" y="1708"/>
                  <a:pt x="307" y="1708"/>
                  <a:pt x="316" y="1708"/>
                </a:cubicBezTo>
                <a:cubicBezTo>
                  <a:pt x="353" y="1708"/>
                  <a:pt x="370" y="1717"/>
                  <a:pt x="389" y="1717"/>
                </a:cubicBezTo>
                <a:cubicBezTo>
                  <a:pt x="389" y="3199"/>
                  <a:pt x="389" y="3199"/>
                  <a:pt x="389" y="3199"/>
                </a:cubicBezTo>
                <a:cubicBezTo>
                  <a:pt x="1790" y="3199"/>
                  <a:pt x="1790" y="3199"/>
                  <a:pt x="1790" y="3199"/>
                </a:cubicBezTo>
                <a:cubicBezTo>
                  <a:pt x="1799" y="3208"/>
                  <a:pt x="1808" y="3235"/>
                  <a:pt x="1808" y="3262"/>
                </a:cubicBezTo>
                <a:cubicBezTo>
                  <a:pt x="1808" y="3271"/>
                  <a:pt x="1799" y="3290"/>
                  <a:pt x="1799" y="3298"/>
                </a:cubicBezTo>
                <a:cubicBezTo>
                  <a:pt x="1736" y="3326"/>
                  <a:pt x="1699" y="3371"/>
                  <a:pt x="1699" y="3425"/>
                </a:cubicBezTo>
                <a:cubicBezTo>
                  <a:pt x="1699" y="3506"/>
                  <a:pt x="1826" y="3579"/>
                  <a:pt x="1989" y="3579"/>
                </a:cubicBezTo>
                <a:cubicBezTo>
                  <a:pt x="2142" y="3579"/>
                  <a:pt x="2269" y="3506"/>
                  <a:pt x="2269" y="3425"/>
                </a:cubicBezTo>
                <a:cubicBezTo>
                  <a:pt x="2269" y="3371"/>
                  <a:pt x="2233" y="3335"/>
                  <a:pt x="2178" y="3298"/>
                </a:cubicBezTo>
                <a:cubicBezTo>
                  <a:pt x="2170" y="3290"/>
                  <a:pt x="2170" y="3281"/>
                  <a:pt x="2170" y="3262"/>
                </a:cubicBezTo>
                <a:cubicBezTo>
                  <a:pt x="2170" y="3235"/>
                  <a:pt x="2178" y="3217"/>
                  <a:pt x="2187" y="3199"/>
                </a:cubicBezTo>
              </a:path>
            </a:pathLst>
          </a:custGeom>
          <a:solidFill>
            <a:srgbClr val="D9D9D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sz="700"/>
          </a:p>
        </p:txBody>
      </p:sp>
      <p:sp>
        <p:nvSpPr>
          <p:cNvPr id="137" name="Google Shape;137;p29"/>
          <p:cNvSpPr/>
          <p:nvPr/>
        </p:nvSpPr>
        <p:spPr>
          <a:xfrm>
            <a:off x="6144036" y="2951701"/>
            <a:ext cx="1372272" cy="1223598"/>
          </a:xfrm>
          <a:custGeom>
            <a:rect b="b" l="l" r="r" t="t"/>
            <a:pathLst>
              <a:path extrusionOk="0" h="3201" w="3589">
                <a:moveTo>
                  <a:pt x="162" y="1320"/>
                </a:moveTo>
                <a:lnTo>
                  <a:pt x="162" y="1320"/>
                </a:lnTo>
                <a:cubicBezTo>
                  <a:pt x="207" y="1320"/>
                  <a:pt x="253" y="1356"/>
                  <a:pt x="280" y="1419"/>
                </a:cubicBezTo>
                <a:cubicBezTo>
                  <a:pt x="289" y="1419"/>
                  <a:pt x="307" y="1419"/>
                  <a:pt x="316" y="1419"/>
                </a:cubicBezTo>
                <a:cubicBezTo>
                  <a:pt x="352" y="1419"/>
                  <a:pt x="379" y="1410"/>
                  <a:pt x="388" y="1401"/>
                </a:cubicBezTo>
                <a:cubicBezTo>
                  <a:pt x="388" y="0"/>
                  <a:pt x="388" y="0"/>
                  <a:pt x="388" y="0"/>
                </a:cubicBezTo>
                <a:cubicBezTo>
                  <a:pt x="3281" y="0"/>
                  <a:pt x="3281" y="0"/>
                  <a:pt x="3281" y="0"/>
                </a:cubicBezTo>
                <a:cubicBezTo>
                  <a:pt x="3453" y="0"/>
                  <a:pt x="3588" y="135"/>
                  <a:pt x="3588" y="307"/>
                </a:cubicBezTo>
                <a:cubicBezTo>
                  <a:pt x="3588" y="2902"/>
                  <a:pt x="3588" y="2902"/>
                  <a:pt x="3588" y="2902"/>
                </a:cubicBezTo>
                <a:cubicBezTo>
                  <a:pt x="3588" y="3064"/>
                  <a:pt x="3453" y="3200"/>
                  <a:pt x="3281" y="3200"/>
                </a:cubicBezTo>
                <a:cubicBezTo>
                  <a:pt x="388" y="3200"/>
                  <a:pt x="388" y="3200"/>
                  <a:pt x="388" y="3200"/>
                </a:cubicBezTo>
                <a:cubicBezTo>
                  <a:pt x="388" y="1799"/>
                  <a:pt x="388" y="1799"/>
                  <a:pt x="388" y="1799"/>
                </a:cubicBezTo>
                <a:cubicBezTo>
                  <a:pt x="379" y="1799"/>
                  <a:pt x="352" y="1790"/>
                  <a:pt x="325" y="1790"/>
                </a:cubicBezTo>
                <a:cubicBezTo>
                  <a:pt x="307" y="1781"/>
                  <a:pt x="298" y="1790"/>
                  <a:pt x="280" y="1790"/>
                </a:cubicBezTo>
                <a:cubicBezTo>
                  <a:pt x="253" y="1853"/>
                  <a:pt x="207" y="1889"/>
                  <a:pt x="162" y="1889"/>
                </a:cubicBezTo>
                <a:cubicBezTo>
                  <a:pt x="72" y="1889"/>
                  <a:pt x="0" y="1763"/>
                  <a:pt x="0" y="1600"/>
                </a:cubicBezTo>
                <a:cubicBezTo>
                  <a:pt x="0" y="1446"/>
                  <a:pt x="72" y="1320"/>
                  <a:pt x="162" y="1320"/>
                </a:cubicBezTo>
              </a:path>
            </a:pathLst>
          </a:custGeom>
          <a:solidFill>
            <a:srgbClr val="D9D9D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sz="700"/>
          </a:p>
        </p:txBody>
      </p:sp>
      <p:sp>
        <p:nvSpPr>
          <p:cNvPr id="138" name="Google Shape;138;p29"/>
          <p:cNvSpPr/>
          <p:nvPr/>
        </p:nvSpPr>
        <p:spPr>
          <a:xfrm>
            <a:off x="1620958" y="2806758"/>
            <a:ext cx="1372269" cy="1516858"/>
          </a:xfrm>
          <a:custGeom>
            <a:rect b="b" l="l" r="r" t="t"/>
            <a:pathLst>
              <a:path extrusionOk="0" h="3970" w="3590">
                <a:moveTo>
                  <a:pt x="1890" y="3806"/>
                </a:moveTo>
                <a:lnTo>
                  <a:pt x="1890" y="3806"/>
                </a:lnTo>
                <a:cubicBezTo>
                  <a:pt x="1890" y="3761"/>
                  <a:pt x="1844" y="3716"/>
                  <a:pt x="1790" y="3688"/>
                </a:cubicBezTo>
                <a:cubicBezTo>
                  <a:pt x="1781" y="3670"/>
                  <a:pt x="1781" y="3661"/>
                  <a:pt x="1781" y="3643"/>
                </a:cubicBezTo>
                <a:cubicBezTo>
                  <a:pt x="1781" y="3616"/>
                  <a:pt x="1790" y="3598"/>
                  <a:pt x="1799" y="3580"/>
                </a:cubicBezTo>
                <a:cubicBezTo>
                  <a:pt x="3200" y="3580"/>
                  <a:pt x="3200" y="3580"/>
                  <a:pt x="3200" y="3580"/>
                </a:cubicBezTo>
                <a:cubicBezTo>
                  <a:pt x="3200" y="2179"/>
                  <a:pt x="3200" y="2179"/>
                  <a:pt x="3200" y="2179"/>
                </a:cubicBezTo>
                <a:cubicBezTo>
                  <a:pt x="3209" y="2179"/>
                  <a:pt x="3237" y="2170"/>
                  <a:pt x="3264" y="2170"/>
                </a:cubicBezTo>
                <a:cubicBezTo>
                  <a:pt x="3282" y="2170"/>
                  <a:pt x="3291" y="2170"/>
                  <a:pt x="3309" y="2170"/>
                </a:cubicBezTo>
                <a:cubicBezTo>
                  <a:pt x="3336" y="2233"/>
                  <a:pt x="3381" y="2269"/>
                  <a:pt x="3426" y="2269"/>
                </a:cubicBezTo>
                <a:cubicBezTo>
                  <a:pt x="3517" y="2269"/>
                  <a:pt x="3589" y="2143"/>
                  <a:pt x="3589" y="1980"/>
                </a:cubicBezTo>
                <a:cubicBezTo>
                  <a:pt x="3589" y="1826"/>
                  <a:pt x="3517" y="1700"/>
                  <a:pt x="3426" y="1700"/>
                </a:cubicBezTo>
                <a:cubicBezTo>
                  <a:pt x="3381" y="1700"/>
                  <a:pt x="3336" y="1736"/>
                  <a:pt x="3309" y="1799"/>
                </a:cubicBezTo>
                <a:cubicBezTo>
                  <a:pt x="3291" y="1799"/>
                  <a:pt x="3282" y="1799"/>
                  <a:pt x="3264" y="1799"/>
                </a:cubicBezTo>
                <a:cubicBezTo>
                  <a:pt x="3237" y="1799"/>
                  <a:pt x="3209" y="1790"/>
                  <a:pt x="3200" y="1781"/>
                </a:cubicBezTo>
                <a:cubicBezTo>
                  <a:pt x="3200" y="380"/>
                  <a:pt x="3200" y="380"/>
                  <a:pt x="3200" y="380"/>
                </a:cubicBezTo>
                <a:cubicBezTo>
                  <a:pt x="1799" y="380"/>
                  <a:pt x="1799" y="380"/>
                  <a:pt x="1799" y="380"/>
                </a:cubicBezTo>
                <a:cubicBezTo>
                  <a:pt x="1790" y="371"/>
                  <a:pt x="1781" y="344"/>
                  <a:pt x="1781" y="317"/>
                </a:cubicBezTo>
                <a:cubicBezTo>
                  <a:pt x="1781" y="307"/>
                  <a:pt x="1781" y="289"/>
                  <a:pt x="1790" y="281"/>
                </a:cubicBezTo>
                <a:cubicBezTo>
                  <a:pt x="1844" y="253"/>
                  <a:pt x="1890" y="208"/>
                  <a:pt x="1890" y="163"/>
                </a:cubicBezTo>
                <a:cubicBezTo>
                  <a:pt x="1890" y="73"/>
                  <a:pt x="1754" y="0"/>
                  <a:pt x="1600" y="0"/>
                </a:cubicBezTo>
                <a:cubicBezTo>
                  <a:pt x="1437" y="0"/>
                  <a:pt x="1311" y="73"/>
                  <a:pt x="1311" y="163"/>
                </a:cubicBezTo>
                <a:cubicBezTo>
                  <a:pt x="1311" y="208"/>
                  <a:pt x="1356" y="253"/>
                  <a:pt x="1410" y="281"/>
                </a:cubicBezTo>
                <a:cubicBezTo>
                  <a:pt x="1420" y="289"/>
                  <a:pt x="1420" y="307"/>
                  <a:pt x="1420" y="326"/>
                </a:cubicBezTo>
                <a:cubicBezTo>
                  <a:pt x="1420" y="344"/>
                  <a:pt x="1410" y="371"/>
                  <a:pt x="1401" y="380"/>
                </a:cubicBezTo>
                <a:cubicBezTo>
                  <a:pt x="226" y="380"/>
                  <a:pt x="226" y="380"/>
                  <a:pt x="226" y="380"/>
                </a:cubicBezTo>
                <a:cubicBezTo>
                  <a:pt x="100" y="380"/>
                  <a:pt x="0" y="488"/>
                  <a:pt x="0" y="615"/>
                </a:cubicBezTo>
                <a:cubicBezTo>
                  <a:pt x="0" y="3354"/>
                  <a:pt x="0" y="3354"/>
                  <a:pt x="0" y="3354"/>
                </a:cubicBezTo>
                <a:cubicBezTo>
                  <a:pt x="0" y="3481"/>
                  <a:pt x="100" y="3580"/>
                  <a:pt x="226" y="3580"/>
                </a:cubicBezTo>
                <a:cubicBezTo>
                  <a:pt x="1401" y="3580"/>
                  <a:pt x="1401" y="3580"/>
                  <a:pt x="1401" y="3580"/>
                </a:cubicBezTo>
                <a:cubicBezTo>
                  <a:pt x="1410" y="3598"/>
                  <a:pt x="1420" y="3616"/>
                  <a:pt x="1420" y="3643"/>
                </a:cubicBezTo>
                <a:cubicBezTo>
                  <a:pt x="1420" y="3661"/>
                  <a:pt x="1420" y="3670"/>
                  <a:pt x="1410" y="3680"/>
                </a:cubicBezTo>
                <a:cubicBezTo>
                  <a:pt x="1356" y="3716"/>
                  <a:pt x="1311" y="3761"/>
                  <a:pt x="1311" y="3806"/>
                </a:cubicBezTo>
                <a:cubicBezTo>
                  <a:pt x="1311" y="3896"/>
                  <a:pt x="1437" y="3969"/>
                  <a:pt x="1600" y="3969"/>
                </a:cubicBezTo>
                <a:cubicBezTo>
                  <a:pt x="1754" y="3969"/>
                  <a:pt x="1890" y="3896"/>
                  <a:pt x="1890" y="3806"/>
                </a:cubicBezTo>
              </a:path>
            </a:pathLst>
          </a:custGeom>
          <a:solidFill>
            <a:srgbClr val="D9D9D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sz="700"/>
          </a:p>
        </p:txBody>
      </p:sp>
      <p:sp>
        <p:nvSpPr>
          <p:cNvPr id="139" name="Google Shape;139;p29"/>
          <p:cNvSpPr txBox="1"/>
          <p:nvPr/>
        </p:nvSpPr>
        <p:spPr>
          <a:xfrm>
            <a:off x="3108075" y="1571525"/>
            <a:ext cx="11700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fr-CA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Gouvernance et utilisation responsable</a:t>
            </a:r>
            <a:endParaRPr b="1" i="0" sz="13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29"/>
          <p:cNvSpPr txBox="1"/>
          <p:nvPr/>
        </p:nvSpPr>
        <p:spPr>
          <a:xfrm>
            <a:off x="4840875" y="1535238"/>
            <a:ext cx="11700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fr-CA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Connaissance</a:t>
            </a:r>
            <a:endParaRPr b="1"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fr-CA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 intelligence</a:t>
            </a:r>
            <a:endParaRPr b="1"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fr-CA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artificielle</a:t>
            </a:r>
            <a:endParaRPr b="1"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29"/>
          <p:cNvSpPr txBox="1"/>
          <p:nvPr/>
        </p:nvSpPr>
        <p:spPr>
          <a:xfrm>
            <a:off x="3108075" y="3240850"/>
            <a:ext cx="11700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fr-CA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Accélération de l’innovation</a:t>
            </a:r>
            <a:endParaRPr b="1" i="0" sz="13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29"/>
          <p:cNvSpPr txBox="1"/>
          <p:nvPr/>
        </p:nvSpPr>
        <p:spPr>
          <a:xfrm>
            <a:off x="4876400" y="3164650"/>
            <a:ext cx="11700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fr-CA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Collaboration avec des partenaires externes</a:t>
            </a:r>
            <a:endParaRPr b="1" i="0" sz="13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3" name="Google Shape;143;p29"/>
          <p:cNvPicPr preferRelativeResize="0"/>
          <p:nvPr/>
        </p:nvPicPr>
        <p:blipFill rotWithShape="1">
          <a:blip r:embed="rId3">
            <a:alphaModFix/>
          </a:blip>
          <a:srcRect b="12922" l="0" r="0" t="0"/>
          <a:stretch/>
        </p:blipFill>
        <p:spPr>
          <a:xfrm>
            <a:off x="1904875" y="1535261"/>
            <a:ext cx="741074" cy="64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9"/>
          <p:cNvPicPr preferRelativeResize="0"/>
          <p:nvPr/>
        </p:nvPicPr>
        <p:blipFill rotWithShape="1">
          <a:blip r:embed="rId4">
            <a:alphaModFix/>
          </a:blip>
          <a:srcRect b="17053" l="0" r="0" t="0"/>
          <a:stretch/>
        </p:blipFill>
        <p:spPr>
          <a:xfrm>
            <a:off x="6341562" y="1479699"/>
            <a:ext cx="977200" cy="81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9" title="noun-startup-accelerator-6973798 (1).png"/>
          <p:cNvPicPr preferRelativeResize="0"/>
          <p:nvPr/>
        </p:nvPicPr>
        <p:blipFill rotWithShape="1">
          <a:blip r:embed="rId5">
            <a:alphaModFix/>
          </a:blip>
          <a:srcRect b="17243" l="7666" r="7147" t="3182"/>
          <a:stretch/>
        </p:blipFill>
        <p:spPr>
          <a:xfrm>
            <a:off x="1946175" y="3255963"/>
            <a:ext cx="658485" cy="61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9"/>
          <p:cNvPicPr preferRelativeResize="0"/>
          <p:nvPr/>
        </p:nvPicPr>
        <p:blipFill rotWithShape="1">
          <a:blip r:embed="rId6">
            <a:alphaModFix/>
          </a:blip>
          <a:srcRect b="15052" l="0" r="0" t="0"/>
          <a:stretch/>
        </p:blipFill>
        <p:spPr>
          <a:xfrm>
            <a:off x="6563013" y="3302912"/>
            <a:ext cx="613526" cy="5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/>
          <p:nvPr>
            <p:ph type="title"/>
          </p:nvPr>
        </p:nvSpPr>
        <p:spPr>
          <a:xfrm>
            <a:off x="362725" y="245525"/>
            <a:ext cx="829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CA" sz="1400"/>
              <a:t>L’APPROCHE DE CBC/RADIO-CANADA EN MATIÈRE D’INTELLIGENCE ARTIFICIELLE </a:t>
            </a:r>
            <a:endParaRPr b="0" i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500"/>
              <a:t>Une approche à la fois ouverte et prudente</a:t>
            </a:r>
            <a:endParaRPr sz="2500"/>
          </a:p>
        </p:txBody>
      </p:sp>
      <p:sp>
        <p:nvSpPr>
          <p:cNvPr id="152" name="Google Shape;152;p30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cxnSp>
        <p:nvCxnSpPr>
          <p:cNvPr id="153" name="Google Shape;153;p30"/>
          <p:cNvCxnSpPr/>
          <p:nvPr/>
        </p:nvCxnSpPr>
        <p:spPr>
          <a:xfrm>
            <a:off x="1980351" y="1922087"/>
            <a:ext cx="0" cy="485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med" w="med" type="oval"/>
          </a:ln>
        </p:spPr>
      </p:cxnSp>
      <p:cxnSp>
        <p:nvCxnSpPr>
          <p:cNvPr id="154" name="Google Shape;154;p30"/>
          <p:cNvCxnSpPr/>
          <p:nvPr/>
        </p:nvCxnSpPr>
        <p:spPr>
          <a:xfrm>
            <a:off x="3695103" y="1922087"/>
            <a:ext cx="0" cy="485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med" w="med" type="oval"/>
          </a:ln>
        </p:spPr>
      </p:cxnSp>
      <p:cxnSp>
        <p:nvCxnSpPr>
          <p:cNvPr id="155" name="Google Shape;155;p30"/>
          <p:cNvCxnSpPr/>
          <p:nvPr/>
        </p:nvCxnSpPr>
        <p:spPr>
          <a:xfrm>
            <a:off x="5441362" y="1922087"/>
            <a:ext cx="0" cy="485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med" w="med" type="oval"/>
          </a:ln>
        </p:spPr>
      </p:cxnSp>
      <p:cxnSp>
        <p:nvCxnSpPr>
          <p:cNvPr id="156" name="Google Shape;156;p30"/>
          <p:cNvCxnSpPr/>
          <p:nvPr/>
        </p:nvCxnSpPr>
        <p:spPr>
          <a:xfrm>
            <a:off x="7166862" y="1922087"/>
            <a:ext cx="0" cy="485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med" w="med" type="oval"/>
          </a:ln>
        </p:spPr>
      </p:cxnSp>
      <p:cxnSp>
        <p:nvCxnSpPr>
          <p:cNvPr id="157" name="Google Shape;157;p30"/>
          <p:cNvCxnSpPr/>
          <p:nvPr/>
        </p:nvCxnSpPr>
        <p:spPr>
          <a:xfrm>
            <a:off x="588619" y="1994926"/>
            <a:ext cx="7966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oval"/>
            <a:tailEnd len="med" w="med" type="oval"/>
          </a:ln>
        </p:spPr>
      </p:cxnSp>
      <p:grpSp>
        <p:nvGrpSpPr>
          <p:cNvPr id="158" name="Google Shape;158;p30"/>
          <p:cNvGrpSpPr/>
          <p:nvPr/>
        </p:nvGrpSpPr>
        <p:grpSpPr>
          <a:xfrm>
            <a:off x="1360192" y="1413291"/>
            <a:ext cx="6424481" cy="1231514"/>
            <a:chOff x="3206191" y="9557677"/>
            <a:chExt cx="19075062" cy="3657600"/>
          </a:xfrm>
        </p:grpSpPr>
        <p:sp>
          <p:nvSpPr>
            <p:cNvPr id="159" name="Google Shape;159;p30"/>
            <p:cNvSpPr/>
            <p:nvPr/>
          </p:nvSpPr>
          <p:spPr>
            <a:xfrm>
              <a:off x="3206191" y="9557677"/>
              <a:ext cx="3657600" cy="3657600"/>
            </a:xfrm>
            <a:prstGeom prst="chord">
              <a:avLst>
                <a:gd fmla="val 10897362" name="adj1"/>
                <a:gd fmla="val 2151074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0"/>
            <p:cNvSpPr/>
            <p:nvPr/>
          </p:nvSpPr>
          <p:spPr>
            <a:xfrm>
              <a:off x="8345345" y="9557677"/>
              <a:ext cx="3657600" cy="3657600"/>
            </a:xfrm>
            <a:prstGeom prst="chord">
              <a:avLst>
                <a:gd fmla="val 10897362" name="adj1"/>
                <a:gd fmla="val 2151074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0"/>
            <p:cNvSpPr/>
            <p:nvPr/>
          </p:nvSpPr>
          <p:spPr>
            <a:xfrm>
              <a:off x="13484499" y="9557677"/>
              <a:ext cx="3657600" cy="3657600"/>
            </a:xfrm>
            <a:prstGeom prst="chord">
              <a:avLst>
                <a:gd fmla="val 10897362" name="adj1"/>
                <a:gd fmla="val 2151074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30"/>
            <p:cNvSpPr/>
            <p:nvPr/>
          </p:nvSpPr>
          <p:spPr>
            <a:xfrm>
              <a:off x="18623653" y="9557677"/>
              <a:ext cx="3657600" cy="3657600"/>
            </a:xfrm>
            <a:prstGeom prst="chord">
              <a:avLst>
                <a:gd fmla="val 10897362" name="adj1"/>
                <a:gd fmla="val 2151074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30"/>
          <p:cNvSpPr txBox="1"/>
          <p:nvPr/>
        </p:nvSpPr>
        <p:spPr>
          <a:xfrm>
            <a:off x="3340121" y="1557347"/>
            <a:ext cx="7329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Avril</a:t>
            </a:r>
            <a:endParaRPr b="1"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2024</a:t>
            </a:r>
            <a:endParaRPr b="1" sz="200"/>
          </a:p>
        </p:txBody>
      </p:sp>
      <p:grpSp>
        <p:nvGrpSpPr>
          <p:cNvPr id="164" name="Google Shape;164;p30"/>
          <p:cNvGrpSpPr/>
          <p:nvPr/>
        </p:nvGrpSpPr>
        <p:grpSpPr>
          <a:xfrm>
            <a:off x="1360106" y="2556015"/>
            <a:ext cx="1247958" cy="1295187"/>
            <a:chOff x="9820872" y="5944193"/>
            <a:chExt cx="3327000" cy="3453831"/>
          </a:xfrm>
        </p:grpSpPr>
        <p:sp>
          <p:nvSpPr>
            <p:cNvPr id="165" name="Google Shape;165;p30"/>
            <p:cNvSpPr txBox="1"/>
            <p:nvPr/>
          </p:nvSpPr>
          <p:spPr>
            <a:xfrm>
              <a:off x="9820872" y="5944193"/>
              <a:ext cx="3327000" cy="157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300" spcFirstLastPara="1" rIns="34300" wrap="square" tIns="171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Partenariat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académique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avec IVADO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6" name="Google Shape;166;p30"/>
            <p:cNvSpPr/>
            <p:nvPr/>
          </p:nvSpPr>
          <p:spPr>
            <a:xfrm>
              <a:off x="9820872" y="8012924"/>
              <a:ext cx="3327000" cy="13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1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Vise à élargir la capacité  d’innover dans la </a:t>
              </a:r>
              <a:r>
                <a:rPr b="1" lang="fr-CA" sz="11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valorisation </a:t>
              </a:r>
              <a:endParaRPr b="1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11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et l’exploitation des données</a:t>
              </a:r>
              <a:endParaRPr b="1" sz="500"/>
            </a:p>
          </p:txBody>
        </p:sp>
      </p:grpSp>
      <p:grpSp>
        <p:nvGrpSpPr>
          <p:cNvPr id="167" name="Google Shape;167;p30"/>
          <p:cNvGrpSpPr/>
          <p:nvPr/>
        </p:nvGrpSpPr>
        <p:grpSpPr>
          <a:xfrm>
            <a:off x="3059006" y="2556015"/>
            <a:ext cx="1247958" cy="1523787"/>
            <a:chOff x="9820872" y="5944193"/>
            <a:chExt cx="3327000" cy="4063431"/>
          </a:xfrm>
        </p:grpSpPr>
        <p:sp>
          <p:nvSpPr>
            <p:cNvPr id="168" name="Google Shape;168;p30"/>
            <p:cNvSpPr txBox="1"/>
            <p:nvPr/>
          </p:nvSpPr>
          <p:spPr>
            <a:xfrm>
              <a:off x="9820872" y="5944193"/>
              <a:ext cx="3327000" cy="206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300" spcFirstLastPara="1" rIns="34300" wrap="square" tIns="171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Stratégie d’entreprise en matière d’IA</a:t>
              </a:r>
              <a:endParaRPr b="1" sz="300">
                <a:solidFill>
                  <a:schemeClr val="dk1"/>
                </a:solidFill>
              </a:endParaRPr>
            </a:p>
          </p:txBody>
        </p:sp>
        <p:sp>
          <p:nvSpPr>
            <p:cNvPr id="169" name="Google Shape;169;p30"/>
            <p:cNvSpPr/>
            <p:nvPr/>
          </p:nvSpPr>
          <p:spPr>
            <a:xfrm>
              <a:off x="9820872" y="8622524"/>
              <a:ext cx="3327000" cy="13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1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S’assurer que CBC/Radio-Canada est « prête pour l’IA » et « tournée vers l’IA »</a:t>
              </a:r>
              <a:endParaRPr sz="500"/>
            </a:p>
          </p:txBody>
        </p:sp>
      </p:grpSp>
      <p:grpSp>
        <p:nvGrpSpPr>
          <p:cNvPr id="170" name="Google Shape;170;p30"/>
          <p:cNvGrpSpPr/>
          <p:nvPr/>
        </p:nvGrpSpPr>
        <p:grpSpPr>
          <a:xfrm>
            <a:off x="4803418" y="2556015"/>
            <a:ext cx="1247958" cy="1599987"/>
            <a:chOff x="9820872" y="5944193"/>
            <a:chExt cx="3327000" cy="4266631"/>
          </a:xfrm>
        </p:grpSpPr>
        <p:sp>
          <p:nvSpPr>
            <p:cNvPr id="171" name="Google Shape;171;p30"/>
            <p:cNvSpPr txBox="1"/>
            <p:nvPr/>
          </p:nvSpPr>
          <p:spPr>
            <a:xfrm>
              <a:off x="9820872" y="5944193"/>
              <a:ext cx="3327000" cy="255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300" spcFirstLastPara="1" rIns="34300" wrap="square" tIns="1715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fr-CA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Création 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fr-CA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d’une Charte  qui encadre l'utilisation 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fr-CA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de l’IA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2" name="Google Shape;172;p30"/>
            <p:cNvSpPr/>
            <p:nvPr/>
          </p:nvSpPr>
          <p:spPr>
            <a:xfrm>
              <a:off x="9820872" y="8825724"/>
              <a:ext cx="3327000" cy="13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fr-CA" sz="11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Des principes directeurs claires</a:t>
              </a:r>
              <a:endParaRPr sz="500">
                <a:solidFill>
                  <a:schemeClr val="dk1"/>
                </a:solidFill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73" name="Google Shape;173;p30"/>
          <p:cNvGrpSpPr/>
          <p:nvPr/>
        </p:nvGrpSpPr>
        <p:grpSpPr>
          <a:xfrm>
            <a:off x="6544061" y="2556015"/>
            <a:ext cx="1247958" cy="1218987"/>
            <a:chOff x="9820872" y="5944193"/>
            <a:chExt cx="3327000" cy="3250631"/>
          </a:xfrm>
        </p:grpSpPr>
        <p:sp>
          <p:nvSpPr>
            <p:cNvPr id="174" name="Google Shape;174;p30"/>
            <p:cNvSpPr txBox="1"/>
            <p:nvPr/>
          </p:nvSpPr>
          <p:spPr>
            <a:xfrm>
              <a:off x="9820872" y="5944193"/>
              <a:ext cx="3327000" cy="21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300" spcFirstLastPara="1" rIns="34300" wrap="square" tIns="1715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fr-CA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Création d’un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fr-CA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Accélérateur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fr-CA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de projet en IA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5" name="Google Shape;175;p30"/>
            <p:cNvSpPr/>
            <p:nvPr/>
          </p:nvSpPr>
          <p:spPr>
            <a:xfrm>
              <a:off x="9820872" y="7809724"/>
              <a:ext cx="3327000" cy="13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fr-CA" sz="11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Objectif : Stimuler le développement</a:t>
              </a:r>
              <a:endParaRPr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fr-CA" sz="11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 et l’adoption de technologies d’IA.</a:t>
              </a:r>
              <a:endParaRPr sz="500">
                <a:solidFill>
                  <a:schemeClr val="dk1"/>
                </a:solidFill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76" name="Google Shape;176;p30"/>
          <p:cNvSpPr txBox="1"/>
          <p:nvPr/>
        </p:nvSpPr>
        <p:spPr>
          <a:xfrm>
            <a:off x="5070808" y="1557347"/>
            <a:ext cx="7329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Mai</a:t>
            </a:r>
            <a:endParaRPr b="1"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2024</a:t>
            </a:r>
            <a:endParaRPr b="1" sz="200"/>
          </a:p>
        </p:txBody>
      </p:sp>
      <p:sp>
        <p:nvSpPr>
          <p:cNvPr id="177" name="Google Shape;177;p30"/>
          <p:cNvSpPr txBox="1"/>
          <p:nvPr/>
        </p:nvSpPr>
        <p:spPr>
          <a:xfrm>
            <a:off x="1609446" y="1557347"/>
            <a:ext cx="7329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Octobre</a:t>
            </a:r>
            <a:endParaRPr b="1"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2017</a:t>
            </a:r>
            <a:endParaRPr b="1" sz="200"/>
          </a:p>
        </p:txBody>
      </p:sp>
      <p:sp>
        <p:nvSpPr>
          <p:cNvPr id="178" name="Google Shape;178;p30"/>
          <p:cNvSpPr txBox="1"/>
          <p:nvPr/>
        </p:nvSpPr>
        <p:spPr>
          <a:xfrm>
            <a:off x="6823408" y="1557347"/>
            <a:ext cx="7329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Septembre</a:t>
            </a:r>
            <a:endParaRPr b="1"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2024</a:t>
            </a:r>
            <a:endParaRPr b="1" sz="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>
            <p:ph type="title"/>
          </p:nvPr>
        </p:nvSpPr>
        <p:spPr>
          <a:xfrm>
            <a:off x="362725" y="245525"/>
            <a:ext cx="829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CA" sz="1400"/>
              <a:t>LES OUTILS D’IA UTILISÉS À CBC/RADIO-CANADA : UNE APPROCHE HYBRIDE</a:t>
            </a:r>
            <a:endParaRPr b="0" i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500"/>
              <a:t>À la fois des outils à la disposition de tous et d’autres réservés seulement à des fins d’accessibilité</a:t>
            </a:r>
            <a:endParaRPr sz="2500"/>
          </a:p>
        </p:txBody>
      </p:sp>
      <p:sp>
        <p:nvSpPr>
          <p:cNvPr id="184" name="Google Shape;184;p31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185" name="Google Shape;185;p31"/>
          <p:cNvSpPr/>
          <p:nvPr/>
        </p:nvSpPr>
        <p:spPr>
          <a:xfrm>
            <a:off x="753625" y="1668175"/>
            <a:ext cx="3401700" cy="2994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31"/>
          <p:cNvSpPr/>
          <p:nvPr/>
        </p:nvSpPr>
        <p:spPr>
          <a:xfrm>
            <a:off x="4572000" y="1668400"/>
            <a:ext cx="3401700" cy="2994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434" y="3425724"/>
            <a:ext cx="1009467" cy="92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428" y="2168350"/>
            <a:ext cx="1074099" cy="107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3300" y="2589700"/>
            <a:ext cx="2876700" cy="30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9479" y="3297150"/>
            <a:ext cx="1868925" cy="6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1"/>
          <p:cNvSpPr txBox="1"/>
          <p:nvPr/>
        </p:nvSpPr>
        <p:spPr>
          <a:xfrm>
            <a:off x="1511475" y="1426200"/>
            <a:ext cx="1959000" cy="69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Seulement à des fins d’accessibilité</a:t>
            </a:r>
            <a:r>
              <a:rPr lang="fr-CA" sz="1700">
                <a:latin typeface="Roboto"/>
                <a:ea typeface="Roboto"/>
                <a:cs typeface="Roboto"/>
                <a:sym typeface="Roboto"/>
              </a:rPr>
              <a:t> 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31"/>
          <p:cNvSpPr txBox="1"/>
          <p:nvPr/>
        </p:nvSpPr>
        <p:spPr>
          <a:xfrm>
            <a:off x="5444438" y="1396313"/>
            <a:ext cx="1959000" cy="69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Pour tous 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les employés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ctrTitle"/>
          </p:nvPr>
        </p:nvSpPr>
        <p:spPr>
          <a:xfrm>
            <a:off x="359525" y="2831700"/>
            <a:ext cx="7924500" cy="8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/>
              <a:t>CES 2025 : Quand l’innovation technologique  rime avec accessibilité</a:t>
            </a:r>
            <a:endParaRPr sz="3000"/>
          </a:p>
        </p:txBody>
      </p:sp>
      <p:sp>
        <p:nvSpPr>
          <p:cNvPr id="198" name="Google Shape;198;p32"/>
          <p:cNvSpPr txBox="1"/>
          <p:nvPr>
            <p:ph idx="1" type="subTitle"/>
          </p:nvPr>
        </p:nvSpPr>
        <p:spPr>
          <a:xfrm>
            <a:off x="469600" y="3999600"/>
            <a:ext cx="7814400" cy="6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4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Le CES (</a:t>
            </a:r>
            <a:r>
              <a:rPr b="1" lang="fr-CA" sz="1400">
                <a:solidFill>
                  <a:srgbClr val="980000"/>
                </a:solidFill>
              </a:rPr>
              <a:t>Consumer Electronics Show</a:t>
            </a:r>
            <a:r>
              <a:rPr lang="fr-CA" sz="14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) est le plus grand </a:t>
            </a:r>
            <a:r>
              <a:rPr b="1" lang="fr-CA" sz="1400">
                <a:solidFill>
                  <a:srgbClr val="980000"/>
                </a:solidFill>
              </a:rPr>
              <a:t>salon technologique </a:t>
            </a:r>
            <a:endParaRPr b="1" sz="1400">
              <a:solidFill>
                <a:srgbClr val="98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4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au monde, où les dernières </a:t>
            </a:r>
            <a:r>
              <a:rPr b="1" lang="fr-CA" sz="1400">
                <a:solidFill>
                  <a:srgbClr val="980000"/>
                </a:solidFill>
              </a:rPr>
              <a:t>innovations en électronique grand public</a:t>
            </a:r>
            <a:r>
              <a:rPr lang="fr-CA" sz="14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 sz="14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4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et technologies émergentes sont dévoilées</a:t>
            </a:r>
            <a:endParaRPr sz="1400"/>
          </a:p>
        </p:txBody>
      </p:sp>
      <p:pic>
        <p:nvPicPr>
          <p:cNvPr id="199" name="Google Shape;199;p32"/>
          <p:cNvPicPr preferRelativeResize="0"/>
          <p:nvPr/>
        </p:nvPicPr>
        <p:blipFill rotWithShape="1">
          <a:blip r:embed="rId3">
            <a:alphaModFix/>
          </a:blip>
          <a:srcRect b="23780" l="0" r="0" t="23780"/>
          <a:stretch/>
        </p:blipFill>
        <p:spPr>
          <a:xfrm>
            <a:off x="0" y="2650"/>
            <a:ext cx="9171370" cy="270524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2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type="title"/>
          </p:nvPr>
        </p:nvSpPr>
        <p:spPr>
          <a:xfrm>
            <a:off x="618200" y="250500"/>
            <a:ext cx="74310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CA" sz="1400"/>
              <a:t>CES 2025 : TENDANCE</a:t>
            </a:r>
            <a:endParaRPr b="0" i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300"/>
              <a:t>Interface neurales et contrôle à distance </a:t>
            </a:r>
            <a:endParaRPr sz="2300"/>
          </a:p>
        </p:txBody>
      </p:sp>
      <p:pic>
        <p:nvPicPr>
          <p:cNvPr id="206" name="Google Shape;206;p33"/>
          <p:cNvPicPr preferRelativeResize="0"/>
          <p:nvPr/>
        </p:nvPicPr>
        <p:blipFill rotWithShape="1">
          <a:blip r:embed="rId3">
            <a:alphaModFix/>
          </a:blip>
          <a:srcRect b="44696" l="21875" r="21875" t="0"/>
          <a:stretch/>
        </p:blipFill>
        <p:spPr>
          <a:xfrm>
            <a:off x="733500" y="1227975"/>
            <a:ext cx="3179400" cy="175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208" name="Google Shape;208;p33"/>
          <p:cNvSpPr/>
          <p:nvPr/>
        </p:nvSpPr>
        <p:spPr>
          <a:xfrm>
            <a:off x="771300" y="3127400"/>
            <a:ext cx="31416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-159849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 </a:t>
            </a:r>
            <a:r>
              <a:rPr b="1" lang="fr-CA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écouteurs intelligents </a:t>
            </a: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capable de détecter les </a:t>
            </a:r>
            <a:r>
              <a:rPr b="1" lang="fr-CA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micro-gestes faciaux </a:t>
            </a:r>
            <a:endParaRPr b="1"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59849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Permet de contrôler des ordinateurs, des fauteuils roulants, des robots et plus encore. 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09" name="Google Shape;209;p33"/>
          <p:cNvPicPr preferRelativeResize="0"/>
          <p:nvPr/>
        </p:nvPicPr>
        <p:blipFill rotWithShape="1">
          <a:blip r:embed="rId4">
            <a:alphaModFix/>
          </a:blip>
          <a:srcRect b="22348" l="0" r="0" t="22348"/>
          <a:stretch/>
        </p:blipFill>
        <p:spPr>
          <a:xfrm>
            <a:off x="4572000" y="1227975"/>
            <a:ext cx="3179400" cy="175834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3"/>
          <p:cNvSpPr/>
          <p:nvPr/>
        </p:nvSpPr>
        <p:spPr>
          <a:xfrm>
            <a:off x="4590900" y="3127400"/>
            <a:ext cx="31416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-159849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Le</a:t>
            </a:r>
            <a:r>
              <a:rPr b="1" lang="fr-CA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fr-CA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bracelet</a:t>
            </a: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à interface neurale Mudra Link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59849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</a:t>
            </a: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ermet une interaction intuitive avec les appareils Android grâce aux signaux neuraux capturés par de </a:t>
            </a:r>
            <a:r>
              <a:rPr b="1" lang="fr-CA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légers mouvements des doigts et du poignet</a:t>
            </a:r>
            <a:endParaRPr b="1"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1" name="Google Shape;211;p33"/>
          <p:cNvSpPr/>
          <p:nvPr/>
        </p:nvSpPr>
        <p:spPr>
          <a:xfrm>
            <a:off x="733500" y="4175000"/>
            <a:ext cx="7099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/>
          <p:nvPr>
            <p:ph type="title"/>
          </p:nvPr>
        </p:nvSpPr>
        <p:spPr>
          <a:xfrm>
            <a:off x="618200" y="250500"/>
            <a:ext cx="81060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CA" sz="1400"/>
              <a:t>CES 2025 : TENDANCE</a:t>
            </a:r>
            <a:endParaRPr b="0" i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300"/>
              <a:t>Des solutions d’assistance pour les personnes malvoyantes</a:t>
            </a:r>
            <a:endParaRPr sz="2300"/>
          </a:p>
        </p:txBody>
      </p:sp>
      <p:sp>
        <p:nvSpPr>
          <p:cNvPr id="217" name="Google Shape;217;p34"/>
          <p:cNvSpPr txBox="1"/>
          <p:nvPr>
            <p:ph idx="12" type="sldNum"/>
          </p:nvPr>
        </p:nvSpPr>
        <p:spPr>
          <a:xfrm>
            <a:off x="-120" y="4663225"/>
            <a:ext cx="9021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218" name="Google Shape;218;p34"/>
          <p:cNvPicPr preferRelativeResize="0"/>
          <p:nvPr/>
        </p:nvPicPr>
        <p:blipFill rotWithShape="1">
          <a:blip r:embed="rId3">
            <a:alphaModFix/>
          </a:blip>
          <a:srcRect b="845" l="0" r="0" t="835"/>
          <a:stretch/>
        </p:blipFill>
        <p:spPr>
          <a:xfrm>
            <a:off x="733500" y="1227975"/>
            <a:ext cx="3179400" cy="175834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4"/>
          <p:cNvSpPr/>
          <p:nvPr/>
        </p:nvSpPr>
        <p:spPr>
          <a:xfrm>
            <a:off x="887825" y="3127400"/>
            <a:ext cx="29571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-159849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b="1" lang="fr-CA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Lecture de texte</a:t>
            </a: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en temps réel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59849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Reconnaissance d'objets et </a:t>
            </a:r>
            <a:r>
              <a:rPr b="1" lang="fr-CA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description de l'environnement</a:t>
            </a:r>
            <a:endParaRPr b="1"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59849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Intégration avec l'</a:t>
            </a:r>
            <a:r>
              <a:rPr b="1" lang="fr-CA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application Be My Eyes</a:t>
            </a: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: connecte les utilisateurs à des volontaires pour une assistance visuelle en temps réel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20" name="Google Shape;220;p34"/>
          <p:cNvPicPr preferRelativeResize="0"/>
          <p:nvPr/>
        </p:nvPicPr>
        <p:blipFill rotWithShape="1">
          <a:blip r:embed="rId4">
            <a:alphaModFix/>
          </a:blip>
          <a:srcRect b="7454" l="0" r="0" t="7446"/>
          <a:stretch/>
        </p:blipFill>
        <p:spPr>
          <a:xfrm>
            <a:off x="4572000" y="1227975"/>
            <a:ext cx="3179399" cy="175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4"/>
          <p:cNvSpPr/>
          <p:nvPr/>
        </p:nvSpPr>
        <p:spPr>
          <a:xfrm>
            <a:off x="4590900" y="3127400"/>
            <a:ext cx="31416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-159849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U</a:t>
            </a: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ne </a:t>
            </a:r>
            <a:r>
              <a:rPr b="1" lang="fr-CA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aide à la mobilité autonome</a:t>
            </a: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conçue pour assister les personnes malvoyantes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59849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Navigation autonome et </a:t>
            </a:r>
            <a:r>
              <a:rPr b="1" lang="fr-CA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évitement d'obstacles</a:t>
            </a:r>
            <a:endParaRPr b="1"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159849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Char char="●"/>
            </a:pP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L'appareil fournit une rétroaction </a:t>
            </a: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 l'environnement</a:t>
            </a:r>
            <a:r>
              <a:rPr lang="fr-CA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par des vibration  haptiques et des sons</a:t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